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82" r:id="rId3"/>
    <p:sldId id="257" r:id="rId4"/>
    <p:sldId id="258" r:id="rId5"/>
    <p:sldId id="271" r:id="rId6"/>
    <p:sldId id="260" r:id="rId7"/>
    <p:sldId id="261" r:id="rId8"/>
    <p:sldId id="259" r:id="rId9"/>
    <p:sldId id="279" r:id="rId10"/>
    <p:sldId id="280" r:id="rId11"/>
    <p:sldId id="265" r:id="rId12"/>
    <p:sldId id="266" r:id="rId13"/>
    <p:sldId id="264" r:id="rId14"/>
    <p:sldId id="275" r:id="rId15"/>
    <p:sldId id="278" r:id="rId16"/>
    <p:sldId id="262" r:id="rId17"/>
    <p:sldId id="263" r:id="rId18"/>
    <p:sldId id="273" r:id="rId19"/>
    <p:sldId id="283" r:id="rId20"/>
    <p:sldId id="284" r:id="rId21"/>
    <p:sldId id="267" r:id="rId22"/>
    <p:sldId id="274" r:id="rId23"/>
    <p:sldId id="276" r:id="rId24"/>
    <p:sldId id="269" r:id="rId25"/>
    <p:sldId id="26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48" autoAdjust="0"/>
    <p:restoredTop sz="57856" autoAdjust="0"/>
  </p:normalViewPr>
  <p:slideViewPr>
    <p:cSldViewPr snapToGrid="0">
      <p:cViewPr varScale="1">
        <p:scale>
          <a:sx n="50" d="100"/>
          <a:sy n="50" d="100"/>
        </p:scale>
        <p:origin x="1440" y="3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7E2EE-5BD2-2946-951B-20257D98ED35}" type="datetimeFigureOut">
              <a:rPr lang="en-US" smtClean="0"/>
              <a:t>6/26/2018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603A2-D746-6843-8C3C-7E3E49777483}" type="slidenum">
              <a:rPr lang="en-US" smtClean="0"/>
              <a:t>‹#›</a:t>
            </a:fld>
            <a:endParaRPr lang="en-US"/>
          </a:p>
        </p:txBody>
      </p:sp>
    </p:spTree>
    <p:extLst>
      <p:ext uri="{BB962C8B-B14F-4D97-AF65-F5344CB8AC3E}">
        <p14:creationId xmlns:p14="http://schemas.microsoft.com/office/powerpoint/2010/main" val="335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a:t>
            </a:fld>
            <a:endParaRPr lang="en-US"/>
          </a:p>
        </p:txBody>
      </p:sp>
    </p:spTree>
    <p:extLst>
      <p:ext uri="{BB962C8B-B14F-4D97-AF65-F5344CB8AC3E}">
        <p14:creationId xmlns:p14="http://schemas.microsoft.com/office/powerpoint/2010/main" val="67788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breweries and states that are represented multiple times in the maximum and minimum IBU and ABV top and bottom 20 lists. When each state's maximum alcohol-by-volume beer and most bitter beer are compared, we see slightly different results. </a:t>
            </a:r>
          </a:p>
          <a:p>
            <a:endParaRPr lang="en-US" dirty="0"/>
          </a:p>
          <a:p>
            <a:r>
              <a:rPr lang="en-US" dirty="0"/>
              <a:t>Here, we reported just the maximum ABV per state and reported the states with the lowest and highest maximum ABV’s. This allows us to get a picture of which states might have room in the market for a higher-alcohol beer.</a:t>
            </a:r>
          </a:p>
          <a:p>
            <a:endParaRPr lang="en-US" dirty="0"/>
          </a:p>
          <a:p>
            <a:r>
              <a:rPr lang="en-US" dirty="0"/>
              <a:t>As you can see, Arkansas and Tennessee are underlined. We will touch on this more in a moment.</a:t>
            </a:r>
          </a:p>
        </p:txBody>
      </p:sp>
      <p:sp>
        <p:nvSpPr>
          <p:cNvPr id="4" name="Slide Number Placeholder 3"/>
          <p:cNvSpPr>
            <a:spLocks noGrp="1"/>
          </p:cNvSpPr>
          <p:nvPr>
            <p:ph type="sldNum" sz="quarter" idx="10"/>
          </p:nvPr>
        </p:nvSpPr>
        <p:spPr/>
        <p:txBody>
          <a:bodyPr/>
          <a:lstStyle/>
          <a:p>
            <a:fld id="{31C603A2-D746-6843-8C3C-7E3E49777483}" type="slidenum">
              <a:rPr lang="en-US" smtClean="0"/>
              <a:t>12</a:t>
            </a:fld>
            <a:endParaRPr lang="en-US"/>
          </a:p>
        </p:txBody>
      </p:sp>
    </p:spTree>
    <p:extLst>
      <p:ext uri="{BB962C8B-B14F-4D97-AF65-F5344CB8AC3E}">
        <p14:creationId xmlns:p14="http://schemas.microsoft.com/office/powerpoint/2010/main" val="3647852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beer with the highest International Bitterness Unit Score is also from Oregon, the Bitter Bitch Imperial IPA from the Astoria Brewing Company in Astoria, Oregon, with a score of 138. This beer also has a few close followers, including an American IPA at 135, an American Double IPA at 130, a Double IPA at 126, and an Imperial IPA at 120. </a:t>
            </a:r>
          </a:p>
          <a:p>
            <a:endParaRPr lang="en-US" dirty="0"/>
          </a:p>
          <a:p>
            <a:r>
              <a:rPr lang="en-US" dirty="0"/>
              <a:t>The beer with the lowest IBU score is actually a tie between three different versions of the same Cream Ale, </a:t>
            </a:r>
            <a:r>
              <a:rPr lang="en-US" dirty="0" err="1"/>
              <a:t>entitlted</a:t>
            </a:r>
            <a:r>
              <a:rPr lang="en-US" dirty="0"/>
              <a:t> “Summer Solstice” from Anderson Brewing Company in Boonville, California. These beers are followed by five beers tied in second place with an IBU score of five, a Berliner </a:t>
            </a:r>
            <a:r>
              <a:rPr lang="en-US" dirty="0" err="1"/>
              <a:t>Weissbier</a:t>
            </a:r>
            <a:r>
              <a:rPr lang="en-US" dirty="0"/>
              <a:t>, a </a:t>
            </a:r>
            <a:r>
              <a:rPr lang="en-US" dirty="0" err="1"/>
              <a:t>Gose</a:t>
            </a:r>
            <a:r>
              <a:rPr lang="en-US" dirty="0"/>
              <a:t>, a </a:t>
            </a:r>
            <a:r>
              <a:rPr lang="en-US" dirty="0" err="1"/>
              <a:t>Tripel</a:t>
            </a:r>
            <a:r>
              <a:rPr lang="en-US" dirty="0"/>
              <a:t>, a Fruit/Vegetable Beer, and another </a:t>
            </a:r>
            <a:r>
              <a:rPr lang="en-US" dirty="0" err="1"/>
              <a:t>Gose</a:t>
            </a:r>
            <a:r>
              <a:rPr lang="en-US" dirty="0"/>
              <a:t>, from San </a:t>
            </a:r>
            <a:r>
              <a:rPr lang="en-US" dirty="0" err="1"/>
              <a:t>Antionio</a:t>
            </a:r>
            <a:r>
              <a:rPr lang="en-US" dirty="0"/>
              <a:t> and Blanco, Texas, Fuquay-</a:t>
            </a:r>
            <a:r>
              <a:rPr lang="en-US" dirty="0" err="1"/>
              <a:t>Variana</a:t>
            </a:r>
            <a:r>
              <a:rPr lang="en-US" dirty="0"/>
              <a:t>, North Carolina, Davenport, Iowa, and Mount Pleasant, South Carolina, respectively. </a:t>
            </a:r>
          </a:p>
          <a:p>
            <a:endParaRPr lang="en-US" dirty="0"/>
          </a:p>
          <a:p>
            <a:r>
              <a:rPr lang="en-US" dirty="0"/>
              <a:t>If you’re curious to learn more, we did include a detailed list of the top and bottom 20 beers in our report.</a:t>
            </a:r>
          </a:p>
          <a:p>
            <a:endParaRPr lang="en-US" dirty="0"/>
          </a:p>
          <a:p>
            <a:r>
              <a:rPr lang="en-US" dirty="0"/>
              <a:t>It is important to note that only two of the top 20 most bitter beers in this dataset are not IPAs, while Wheat Ales, </a:t>
            </a:r>
            <a:r>
              <a:rPr lang="en-US" dirty="0" err="1"/>
              <a:t>Goses</a:t>
            </a:r>
            <a:r>
              <a:rPr lang="en-US" dirty="0"/>
              <a:t>, </a:t>
            </a:r>
            <a:r>
              <a:rPr lang="en-US" dirty="0" err="1"/>
              <a:t>Weissbiers</a:t>
            </a:r>
            <a:r>
              <a:rPr lang="en-US" dirty="0"/>
              <a:t>, and Cream Ales make up the majority of beers in the lowest 20 IBU list.</a:t>
            </a:r>
          </a:p>
        </p:txBody>
      </p:sp>
      <p:sp>
        <p:nvSpPr>
          <p:cNvPr id="4" name="Slide Number Placeholder 3"/>
          <p:cNvSpPr>
            <a:spLocks noGrp="1"/>
          </p:cNvSpPr>
          <p:nvPr>
            <p:ph type="sldNum" sz="quarter" idx="10"/>
          </p:nvPr>
        </p:nvSpPr>
        <p:spPr/>
        <p:txBody>
          <a:bodyPr/>
          <a:lstStyle/>
          <a:p>
            <a:fld id="{31C603A2-D746-6843-8C3C-7E3E49777483}" type="slidenum">
              <a:rPr lang="en-US" smtClean="0"/>
              <a:t>13</a:t>
            </a:fld>
            <a:endParaRPr lang="en-US"/>
          </a:p>
        </p:txBody>
      </p:sp>
    </p:spTree>
    <p:extLst>
      <p:ext uri="{BB962C8B-B14F-4D97-AF65-F5344CB8AC3E}">
        <p14:creationId xmlns:p14="http://schemas.microsoft.com/office/powerpoint/2010/main" val="3822696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breweries and states that are represented multiple times in the maximum and minimum IBU and ABV top and bottom 20 lists. When each state's maximum alcohol-by-volume beer and most bitter beer are compared, we see slightly different results. </a:t>
            </a:r>
          </a:p>
          <a:p>
            <a:endParaRPr lang="en-US" dirty="0"/>
          </a:p>
          <a:p>
            <a:r>
              <a:rPr lang="en-US" dirty="0"/>
              <a:t>Here, we reported just the maximum IBU per state and reported the states with the lowest and highest maximum ABV’s. This allows us to get a picture of which states might have room in the market for a higher-alcohol beer.</a:t>
            </a:r>
          </a:p>
          <a:p>
            <a:endParaRPr lang="en-US" dirty="0"/>
          </a:p>
          <a:p>
            <a:r>
              <a:rPr lang="en-US" dirty="0"/>
              <a:t>As you can see, Arkansas and Tennessee are again underlined; this is to highlight their presence in the bottom maximum ABV and IBU ratings per state. We are suggesting that these states might have markets with an open niche for a higher alcohol content, bitter beer, such as an IPA, which I know is a Brewing Bros specialty.</a:t>
            </a:r>
          </a:p>
        </p:txBody>
      </p:sp>
      <p:sp>
        <p:nvSpPr>
          <p:cNvPr id="4" name="Slide Number Placeholder 3"/>
          <p:cNvSpPr>
            <a:spLocks noGrp="1"/>
          </p:cNvSpPr>
          <p:nvPr>
            <p:ph type="sldNum" sz="quarter" idx="10"/>
          </p:nvPr>
        </p:nvSpPr>
        <p:spPr/>
        <p:txBody>
          <a:bodyPr/>
          <a:lstStyle/>
          <a:p>
            <a:fld id="{31C603A2-D746-6843-8C3C-7E3E49777483}" type="slidenum">
              <a:rPr lang="en-US" smtClean="0"/>
              <a:t>14</a:t>
            </a:fld>
            <a:endParaRPr lang="en-US"/>
          </a:p>
        </p:txBody>
      </p:sp>
    </p:spTree>
    <p:extLst>
      <p:ext uri="{BB962C8B-B14F-4D97-AF65-F5344CB8AC3E}">
        <p14:creationId xmlns:p14="http://schemas.microsoft.com/office/powerpoint/2010/main" val="3059841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 somewhat wide range of maximum beer ABV's in this dataset, from a .001 beer from California billed as a low-alcohol beer, to a much higher .128 Belgian-Style Quadruple beer from Colorado. The median ABV of the entire dataset is a .057 and the mean ABV is .06. The first and third quartiles, or the medians between the extremes and the mean, are .05 and .068 respectively, which means that a large portion of the beers in this dataset are between 5-6% alcohol by volume.</a:t>
            </a:r>
          </a:p>
          <a:p>
            <a:endParaRPr lang="en-US" dirty="0"/>
          </a:p>
          <a:p>
            <a:r>
              <a:rPr lang="en-US" dirty="0"/>
              <a:t>As you can see, a large proportion of the beers we studied have ABVs between 5-7%, while only 17% of the beers we studied have ABVs over 7%, thus demonstrating a potential need in the market.</a:t>
            </a:r>
          </a:p>
        </p:txBody>
      </p:sp>
      <p:sp>
        <p:nvSpPr>
          <p:cNvPr id="4" name="Slide Number Placeholder 3"/>
          <p:cNvSpPr>
            <a:spLocks noGrp="1"/>
          </p:cNvSpPr>
          <p:nvPr>
            <p:ph type="sldNum" sz="quarter" idx="10"/>
          </p:nvPr>
        </p:nvSpPr>
        <p:spPr/>
        <p:txBody>
          <a:bodyPr/>
          <a:lstStyle/>
          <a:p>
            <a:fld id="{31C603A2-D746-6843-8C3C-7E3E49777483}" type="slidenum">
              <a:rPr lang="en-US" smtClean="0"/>
              <a:t>15</a:t>
            </a:fld>
            <a:endParaRPr lang="en-US"/>
          </a:p>
        </p:txBody>
      </p:sp>
    </p:spTree>
    <p:extLst>
      <p:ext uri="{BB962C8B-B14F-4D97-AF65-F5344CB8AC3E}">
        <p14:creationId xmlns:p14="http://schemas.microsoft.com/office/powerpoint/2010/main" val="155170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with the highest median IBU is Maine, with 61. Following Maine in the top 5 is West Virginia (57.5). Next, tied at 55, are Florida and Georgia, followed by Oregon (54).</a:t>
            </a:r>
          </a:p>
          <a:p>
            <a:endParaRPr lang="en-US" dirty="0"/>
          </a:p>
          <a:p>
            <a:r>
              <a:rPr lang="en-US" dirty="0"/>
              <a:t>The states with the lowest median IBU are Wisconsin and Kansas, tied at 20. Following Wisconsin and Kansas is Arizona (20.5), Wyoming (21), and Hawaii (23).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16</a:t>
            </a:fld>
            <a:endParaRPr lang="en-US"/>
          </a:p>
        </p:txBody>
      </p:sp>
    </p:spTree>
    <p:extLst>
      <p:ext uri="{BB962C8B-B14F-4D97-AF65-F5344CB8AC3E}">
        <p14:creationId xmlns:p14="http://schemas.microsoft.com/office/powerpoint/2010/main" val="1546906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states with the highest median ABV are Kentucky and Washington, D.C., with .063. Following Kentucky and DC in the top 5 median ABVs per state are West Virginia, New Mexico, and Michigan, all tied (.062). </a:t>
            </a:r>
          </a:p>
          <a:p>
            <a:endParaRPr lang="en-US" dirty="0"/>
          </a:p>
          <a:p>
            <a:r>
              <a:rPr lang="en-US" dirty="0"/>
              <a:t>The state with the lowest median ABV is Utah, with .04. Following Utah is New Jersey (.046), then Kansas, North Dakota, and Wyoming all tied with .05. </a:t>
            </a:r>
          </a:p>
        </p:txBody>
      </p:sp>
      <p:sp>
        <p:nvSpPr>
          <p:cNvPr id="4" name="Slide Number Placeholder 3"/>
          <p:cNvSpPr>
            <a:spLocks noGrp="1"/>
          </p:cNvSpPr>
          <p:nvPr>
            <p:ph type="sldNum" sz="quarter" idx="10"/>
          </p:nvPr>
        </p:nvSpPr>
        <p:spPr/>
        <p:txBody>
          <a:bodyPr/>
          <a:lstStyle/>
          <a:p>
            <a:fld id="{31C603A2-D746-6843-8C3C-7E3E49777483}" type="slidenum">
              <a:rPr lang="en-US" smtClean="0"/>
              <a:t>17</a:t>
            </a:fld>
            <a:endParaRPr lang="en-US"/>
          </a:p>
        </p:txBody>
      </p:sp>
    </p:spTree>
    <p:extLst>
      <p:ext uri="{BB962C8B-B14F-4D97-AF65-F5344CB8AC3E}">
        <p14:creationId xmlns:p14="http://schemas.microsoft.com/office/powerpoint/2010/main" val="373014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had somewhat limited data on the IBU of the beers in our dataset, since it is not a required measurement for breweries to track for the purposes of quality control, we were able to construct a scatterplot to help us see if there is a relationship between the IBU and the ABV of a beer. </a:t>
            </a:r>
          </a:p>
          <a:p>
            <a:endParaRPr lang="en-US" dirty="0"/>
          </a:p>
          <a:p>
            <a:r>
              <a:rPr lang="en-US" dirty="0"/>
              <a:t>As you can see in the scatter plot below, it appears that there is a moderate correlation between the ABV and IBU of a beer between an ABV of .05-.10. You can see most of the beers are concentrated around ,05, or 5%, and very few go above .1, or 10%. </a:t>
            </a:r>
          </a:p>
        </p:txBody>
      </p:sp>
      <p:sp>
        <p:nvSpPr>
          <p:cNvPr id="4" name="Slide Number Placeholder 3"/>
          <p:cNvSpPr>
            <a:spLocks noGrp="1"/>
          </p:cNvSpPr>
          <p:nvPr>
            <p:ph type="sldNum" sz="quarter" idx="10"/>
          </p:nvPr>
        </p:nvSpPr>
        <p:spPr/>
        <p:txBody>
          <a:bodyPr/>
          <a:lstStyle/>
          <a:p>
            <a:fld id="{31C603A2-D746-6843-8C3C-7E3E49777483}" type="slidenum">
              <a:rPr lang="en-US" smtClean="0"/>
              <a:t>21</a:t>
            </a:fld>
            <a:endParaRPr lang="en-US"/>
          </a:p>
        </p:txBody>
      </p:sp>
    </p:spTree>
    <p:extLst>
      <p:ext uri="{BB962C8B-B14F-4D97-AF65-F5344CB8AC3E}">
        <p14:creationId xmlns:p14="http://schemas.microsoft.com/office/powerpoint/2010/main" val="105425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a:solidFill>
                  <a:schemeClr val="tx1"/>
                </a:solidFill>
                <a:effectLst/>
                <a:latin typeface="+mn-lt"/>
                <a:ea typeface="+mn-ea"/>
                <a:cs typeface="+mn-cs"/>
              </a:rPr>
              <a:t>Jodi: As </a:t>
            </a:r>
            <a:r>
              <a:rPr lang="en-US" sz="1200" b="1" kern="1200" dirty="0">
                <a:solidFill>
                  <a:schemeClr val="tx1"/>
                </a:solidFill>
                <a:effectLst/>
                <a:latin typeface="+mn-lt"/>
                <a:ea typeface="+mn-ea"/>
                <a:cs typeface="+mn-cs"/>
              </a:rPr>
              <a:t>you can tell from this information, the US beer market is booming, and Brewing Bros will be able to find a great fit for location and brew in the United States.  TAJAR, </a:t>
            </a:r>
            <a:r>
              <a:rPr lang="en-US" sz="1200" b="1" kern="1200" dirty="0" err="1">
                <a:solidFill>
                  <a:schemeClr val="tx1"/>
                </a:solidFill>
                <a:effectLst/>
                <a:latin typeface="+mn-lt"/>
                <a:ea typeface="+mn-ea"/>
                <a:cs typeface="+mn-cs"/>
              </a:rPr>
              <a:t>inc</a:t>
            </a:r>
            <a:r>
              <a:rPr lang="en-US" sz="1200" b="1" kern="1200" dirty="0">
                <a:solidFill>
                  <a:schemeClr val="tx1"/>
                </a:solidFill>
                <a:effectLst/>
                <a:latin typeface="+mn-lt"/>
                <a:ea typeface="+mn-ea"/>
                <a:cs typeface="+mn-cs"/>
              </a:rPr>
              <a:t> has a 3 part recommendation.</a:t>
            </a:r>
            <a:endParaRPr lang="en-US" sz="1100" kern="1200" dirty="0">
              <a:solidFill>
                <a:schemeClr val="tx1"/>
              </a:solidFill>
              <a:effectLst/>
              <a:latin typeface="+mn-lt"/>
              <a:ea typeface="+mn-ea"/>
              <a:cs typeface="+mn-cs"/>
            </a:endParaRPr>
          </a:p>
          <a:p>
            <a:pPr lvl="2"/>
            <a:r>
              <a:rPr lang="en-US" sz="1200" b="1" kern="1200" dirty="0">
                <a:solidFill>
                  <a:schemeClr val="tx1"/>
                </a:solidFill>
                <a:effectLst/>
                <a:latin typeface="+mn-lt"/>
                <a:ea typeface="+mn-ea"/>
                <a:cs typeface="+mn-cs"/>
              </a:rPr>
              <a:t>First is Location:  Our recommendation is one of four states: Tennessee, Arkansas, Kansas or Arizona.  These 4 states are some of the larger, more populous states with a small number of breweries. </a:t>
            </a:r>
            <a:endParaRPr lang="en-US" sz="1100" kern="1200" dirty="0">
              <a:solidFill>
                <a:schemeClr val="tx1"/>
              </a:solidFill>
              <a:effectLst/>
              <a:latin typeface="+mn-lt"/>
              <a:ea typeface="+mn-ea"/>
              <a:cs typeface="+mn-cs"/>
            </a:endParaRPr>
          </a:p>
          <a:p>
            <a:pPr lvl="2"/>
            <a:r>
              <a:rPr lang="en-US" sz="1200" b="1" kern="1200" dirty="0">
                <a:solidFill>
                  <a:schemeClr val="tx1"/>
                </a:solidFill>
                <a:effectLst/>
                <a:latin typeface="+mn-lt"/>
                <a:ea typeface="+mn-ea"/>
                <a:cs typeface="+mn-cs"/>
              </a:rPr>
              <a:t>Our second recommendation is ABV percentage.  Our preliminary research has identified a gap in production of stronger ABV beers in some states.  Tennessee and Arkansas, for example tap out with a max ABV at 6.2% and 6.1%, respectively.  It is TAJAR’s recommendation that the beer brewed by Brewing Bros is between 7% +, allowing you to capitalize on this market in these states.</a:t>
            </a:r>
            <a:endParaRPr lang="en-US" sz="1100" kern="1200" dirty="0">
              <a:solidFill>
                <a:schemeClr val="tx1"/>
              </a:solidFill>
              <a:effectLst/>
              <a:latin typeface="+mn-lt"/>
              <a:ea typeface="+mn-ea"/>
              <a:cs typeface="+mn-cs"/>
            </a:endParaRPr>
          </a:p>
          <a:p>
            <a:pPr lvl="2"/>
            <a:r>
              <a:rPr lang="en-US" sz="1200" b="1" kern="1200" dirty="0">
                <a:solidFill>
                  <a:schemeClr val="tx1"/>
                </a:solidFill>
                <a:effectLst/>
                <a:latin typeface="+mn-lt"/>
                <a:ea typeface="+mn-ea"/>
                <a:cs typeface="+mn-cs"/>
              </a:rPr>
              <a:t>Finally, we would like to recommend an IBU target value.  With the median IBU per state ranging from 20 to 61, there is some clear room for growth in some of our target states.  The target range we recommend is 50-60 which could produce a fantastic high IBU Stout or low IBU Pale Ale.  Either would be a fantastic choice.</a:t>
            </a:r>
            <a:endParaRPr lang="en-US" sz="11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Ultimately, Arkansas and Tennessee are the two states that TAJAR, </a:t>
            </a:r>
            <a:r>
              <a:rPr lang="en-US" sz="1200" b="1" kern="1200" dirty="0" err="1">
                <a:solidFill>
                  <a:schemeClr val="tx1"/>
                </a:solidFill>
                <a:effectLst/>
                <a:latin typeface="+mn-lt"/>
                <a:ea typeface="+mn-ea"/>
                <a:cs typeface="+mn-cs"/>
              </a:rPr>
              <a:t>inc</a:t>
            </a:r>
            <a:r>
              <a:rPr lang="en-US" sz="1200" b="1" kern="1200" dirty="0">
                <a:solidFill>
                  <a:schemeClr val="tx1"/>
                </a:solidFill>
                <a:effectLst/>
                <a:latin typeface="+mn-lt"/>
                <a:ea typeface="+mn-ea"/>
                <a:cs typeface="+mn-cs"/>
              </a:rPr>
              <a:t> has found with best potential.  Their low property value and taxes, along with a seemingly untapped potential for these beer brews, it would make the perfect home for a Brewing Bros production of Stout or Pale Ale.  </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22</a:t>
            </a:fld>
            <a:endParaRPr lang="en-US"/>
          </a:p>
        </p:txBody>
      </p:sp>
    </p:spTree>
    <p:extLst>
      <p:ext uri="{BB962C8B-B14F-4D97-AF65-F5344CB8AC3E}">
        <p14:creationId xmlns:p14="http://schemas.microsoft.com/office/powerpoint/2010/main" val="2501507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Jodi: Ultimately, Arkansas and Tennessee are the two states that TAJAR, </a:t>
            </a:r>
            <a:r>
              <a:rPr lang="en-US" sz="1200" b="1" kern="1200" dirty="0" err="1">
                <a:solidFill>
                  <a:schemeClr val="tx1"/>
                </a:solidFill>
                <a:effectLst/>
                <a:latin typeface="+mn-lt"/>
                <a:ea typeface="+mn-ea"/>
                <a:cs typeface="+mn-cs"/>
              </a:rPr>
              <a:t>inc</a:t>
            </a:r>
            <a:r>
              <a:rPr lang="en-US" sz="1200" b="1" kern="1200" dirty="0">
                <a:solidFill>
                  <a:schemeClr val="tx1"/>
                </a:solidFill>
                <a:effectLst/>
                <a:latin typeface="+mn-lt"/>
                <a:ea typeface="+mn-ea"/>
                <a:cs typeface="+mn-cs"/>
              </a:rPr>
              <a:t> has found with best potential.  Their low property value and taxes, along with a seemingly untapped potential for these beer brews, it would make the perfect home for a Brewing Bros production of Stout or Pale Ale.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23</a:t>
            </a:fld>
            <a:endParaRPr lang="en-US"/>
          </a:p>
        </p:txBody>
      </p:sp>
    </p:spTree>
    <p:extLst>
      <p:ext uri="{BB962C8B-B14F-4D97-AF65-F5344CB8AC3E}">
        <p14:creationId xmlns:p14="http://schemas.microsoft.com/office/powerpoint/2010/main" val="3694008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Jodi: That was a lot of information!  I suspect you will need to take some time to digest our full report.  However, we would like to open the floor to you for any of your current questions…..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24</a:t>
            </a:fld>
            <a:endParaRPr lang="en-US"/>
          </a:p>
        </p:txBody>
      </p:sp>
    </p:spTree>
    <p:extLst>
      <p:ext uri="{BB962C8B-B14F-4D97-AF65-F5344CB8AC3E}">
        <p14:creationId xmlns:p14="http://schemas.microsoft.com/office/powerpoint/2010/main" val="3991944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At initial</a:t>
            </a:r>
            <a:r>
              <a:rPr lang="en-US" baseline="0" dirty="0"/>
              <a:t> glance, the 558 records in the brewery file seemed to have a few duplicates.  But one duplicate led to more discoveries and it became evident it required more than one data scientist’s eyes.  Rajat and I were tasked to clean up the mess for the merge with the Beers file.  Our strategy and approach is as follows:</a:t>
            </a:r>
          </a:p>
          <a:p>
            <a:pPr marL="228600" indent="-228600">
              <a:buAutoNum type="arabicPeriod"/>
            </a:pPr>
            <a:r>
              <a:rPr lang="en-US" baseline="0" dirty="0"/>
              <a:t>Cleaning while keeping data integrity</a:t>
            </a:r>
          </a:p>
          <a:p>
            <a:pPr marL="228600" indent="-228600">
              <a:buAutoNum type="arabicPeriod"/>
            </a:pPr>
            <a:r>
              <a:rPr lang="en-US" baseline="0" dirty="0"/>
              <a:t>Double Sweep to Clean any misspellings, punctuations, duplicates, and inaccuracies.</a:t>
            </a:r>
          </a:p>
          <a:p>
            <a:pPr marL="228600" indent="-228600">
              <a:buAutoNum type="arabicPeriod"/>
            </a:pPr>
            <a:r>
              <a:rPr lang="en-US" baseline="0" dirty="0"/>
              <a:t>Creating a custom discovery loop so nothing fell through the crack.</a:t>
            </a:r>
          </a:p>
          <a:p>
            <a:pPr marL="0" indent="0">
              <a:buNone/>
            </a:pPr>
            <a:r>
              <a:rPr lang="en-US" baseline="0" dirty="0"/>
              <a:t>To explain in more detail, </a:t>
            </a:r>
            <a:r>
              <a:rPr lang="en-US" baseline="0" dirty="0" err="1"/>
              <a:t>Rajat</a:t>
            </a:r>
            <a:r>
              <a:rPr lang="en-US" baseline="0" dirty="0"/>
              <a:t> will take us through the approach and results.</a:t>
            </a:r>
          </a:p>
          <a:p>
            <a:pPr marL="0" indent="0">
              <a:buNone/>
            </a:pPr>
            <a:endParaRPr lang="en-US" baseline="0" dirty="0"/>
          </a:p>
          <a:p>
            <a:pPr marL="0" indent="0">
              <a:buNone/>
            </a:pPr>
            <a:r>
              <a:rPr lang="en-US" baseline="0" dirty="0"/>
              <a:t>&lt;RAJAT&gt;</a:t>
            </a:r>
          </a:p>
          <a:p>
            <a:pPr marL="0" indent="0">
              <a:buNone/>
            </a:pPr>
            <a:r>
              <a:rPr lang="en-US" baseline="0" dirty="0"/>
              <a:t>Thank you Andy.  To echo what Andy said, our goal was to clean without removing any records with issues.  We felt it was important to have all the brewery names, city, and state cleaned and prepped for the </a:t>
            </a:r>
            <a:r>
              <a:rPr lang="en-US" baseline="0" dirty="0" err="1"/>
              <a:t>masterfile</a:t>
            </a:r>
            <a:r>
              <a:rPr lang="en-US" baseline="0" dirty="0"/>
              <a:t> merge.  </a:t>
            </a:r>
          </a:p>
          <a:p>
            <a:pPr marL="228600" indent="-228600">
              <a:buAutoNum type="arabicPeriod"/>
            </a:pPr>
            <a:r>
              <a:rPr lang="en-US" baseline="0" dirty="0"/>
              <a:t>[Give explanation of the double sweep method and why we chose this approach]</a:t>
            </a:r>
          </a:p>
          <a:p>
            <a:pPr marL="228600" indent="-228600">
              <a:buAutoNum type="arabicPeriod"/>
            </a:pPr>
            <a:r>
              <a:rPr lang="en-US" baseline="0" dirty="0"/>
              <a:t>[Give </a:t>
            </a:r>
            <a:r>
              <a:rPr lang="en-US" baseline="0" dirty="0" err="1"/>
              <a:t>explanaiotn</a:t>
            </a:r>
            <a:r>
              <a:rPr lang="en-US" baseline="0" dirty="0"/>
              <a:t> of the custom discovery loop written to capture the first 3/last 3 letters and why we were deliberate in creating this code]</a:t>
            </a:r>
          </a:p>
          <a:p>
            <a:pPr marL="228600" indent="-228600">
              <a:buAutoNum type="arabicPeriod" startAt="3"/>
            </a:pPr>
            <a:r>
              <a:rPr lang="en-US" baseline="0" dirty="0"/>
              <a:t>[Provide a few examples of City correction and Brewery correction.</a:t>
            </a:r>
          </a:p>
          <a:p>
            <a:pPr marL="0" indent="0">
              <a:buNone/>
            </a:pPr>
            <a:endParaRPr lang="en-US" baseline="0" dirty="0"/>
          </a:p>
        </p:txBody>
      </p:sp>
      <p:sp>
        <p:nvSpPr>
          <p:cNvPr id="4" name="Slide Number Placeholder 3"/>
          <p:cNvSpPr>
            <a:spLocks noGrp="1"/>
          </p:cNvSpPr>
          <p:nvPr>
            <p:ph type="sldNum" sz="quarter" idx="10"/>
          </p:nvPr>
        </p:nvSpPr>
        <p:spPr/>
        <p:txBody>
          <a:bodyPr/>
          <a:lstStyle/>
          <a:p>
            <a:fld id="{31C603A2-D746-6843-8C3C-7E3E49777483}" type="slidenum">
              <a:rPr lang="en-US" smtClean="0"/>
              <a:t>4</a:t>
            </a:fld>
            <a:endParaRPr lang="en-US"/>
          </a:p>
        </p:txBody>
      </p:sp>
    </p:spTree>
    <p:extLst>
      <p:ext uri="{BB962C8B-B14F-4D97-AF65-F5344CB8AC3E}">
        <p14:creationId xmlns:p14="http://schemas.microsoft.com/office/powerpoint/2010/main" val="61460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An: Thanks guys.  Originally the beer file we obtained contained 2400 odd beers.  The first thing we did was to remove all duplicates.  To determine this we looked for entries that had matching Names, ABV, IBU, Brewer’s ID, Style, and size.  This method removed approximately 30 entries.  We also noticed that some beers had identical ABV, IBU, Brewer’s ID, Style and size but it’s name included a year of production.  We assumed that this was a different formulation and left it as it’s own entry.  After that we looked grouped the beers by size and then by brewery, we then looked for entries in each of these groups that had the first three characters or the last three characters matching.  We then manually looked for beers that had the same variables but </a:t>
            </a:r>
            <a:r>
              <a:rPr lang="en-US" sz="1200" kern="1200">
                <a:solidFill>
                  <a:schemeClr val="tx1"/>
                </a:solidFill>
                <a:effectLst/>
                <a:latin typeface="+mn-lt"/>
                <a:ea typeface="+mn-ea"/>
                <a:cs typeface="+mn-cs"/>
              </a:rPr>
              <a:t>slightly different names.  </a:t>
            </a:r>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Jodi: </a:t>
            </a:r>
            <a:r>
              <a:rPr lang="en-US" sz="1200" b="1" kern="1200" dirty="0">
                <a:solidFill>
                  <a:schemeClr val="tx1"/>
                </a:solidFill>
                <a:effectLst/>
                <a:latin typeface="+mn-lt"/>
                <a:ea typeface="+mn-ea"/>
                <a:cs typeface="+mn-cs"/>
              </a:rPr>
              <a:t>Thank you.  Great description of the cleaning process, Andy, Rajat, and An.  The final step in our process was preparing the files for merging.  This was accomplished by changing the Brew ID column in the Brewery file to match the Beers file for an appropriate merge.  The other columns that were renamed were the “name” column in both files to reflect Beer Name and Brewery Name.  Upon final merge, the file contained 2,366 lines of beer data.  Tori.</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5</a:t>
            </a:fld>
            <a:endParaRPr lang="en-US"/>
          </a:p>
        </p:txBody>
      </p:sp>
    </p:spTree>
    <p:extLst>
      <p:ext uri="{BB962C8B-B14F-4D97-AF65-F5344CB8AC3E}">
        <p14:creationId xmlns:p14="http://schemas.microsoft.com/office/powerpoint/2010/main" val="62107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Thanks</a:t>
            </a:r>
            <a:r>
              <a:rPr lang="en-US" baseline="0" dirty="0"/>
              <a:t> Tori.  So after merging the brewery and beers into one master file, we find ourselves with 2,366 unique beers, spread throughout 382 cities, and 50 States (plus 1 District of Columbia) -- and 10 variables (aka description) for each of the beers.  The variables are as follows:</a:t>
            </a:r>
          </a:p>
          <a:p>
            <a:pPr marL="228600" indent="-228600">
              <a:buAutoNum type="arabicPeriod"/>
            </a:pPr>
            <a:r>
              <a:rPr lang="en-US" baseline="0" dirty="0" err="1"/>
              <a:t>Brewery_ID</a:t>
            </a:r>
            <a:endParaRPr lang="en-US" baseline="0" dirty="0"/>
          </a:p>
          <a:p>
            <a:pPr marL="228600" indent="-228600">
              <a:buAutoNum type="arabicPeriod"/>
            </a:pPr>
            <a:r>
              <a:rPr lang="en-US" baseline="0" dirty="0" err="1"/>
              <a:t>Beer_ID</a:t>
            </a:r>
            <a:endParaRPr lang="en-US" baseline="0" dirty="0"/>
          </a:p>
          <a:p>
            <a:pPr marL="228600" indent="-228600">
              <a:buAutoNum type="arabicPeriod"/>
            </a:pPr>
            <a:r>
              <a:rPr lang="en-US" baseline="0" dirty="0" err="1"/>
              <a:t>Beer_name</a:t>
            </a:r>
            <a:endParaRPr lang="en-US" baseline="0" dirty="0"/>
          </a:p>
          <a:p>
            <a:pPr marL="228600" indent="-228600">
              <a:buAutoNum type="arabicPeriod"/>
            </a:pPr>
            <a:r>
              <a:rPr lang="en-US" baseline="0" dirty="0"/>
              <a:t>ABV – Alcohol by Volume – Standard measure of how </a:t>
            </a:r>
            <a:r>
              <a:rPr lang="en-US" sz="1200" b="0" i="0" u="none" strike="noStrike" kern="1200" dirty="0">
                <a:solidFill>
                  <a:schemeClr val="tx1"/>
                </a:solidFill>
                <a:effectLst/>
                <a:latin typeface="+mn-lt"/>
                <a:ea typeface="+mn-ea"/>
                <a:cs typeface="+mn-cs"/>
              </a:rPr>
              <a:t>much alcohol (ethanol) is contained in a given volume of an alcoholic beverage.</a:t>
            </a:r>
          </a:p>
          <a:p>
            <a:pPr marL="228600" indent="-228600">
              <a:buAutoNum type="arabicPeriod"/>
            </a:pPr>
            <a:r>
              <a:rPr lang="en-US" baseline="0" dirty="0"/>
              <a:t>IBU – International Bitterness Units - </a:t>
            </a:r>
            <a:r>
              <a:rPr lang="en-US" sz="1200" b="0" i="0" u="none" strike="noStrike" kern="1200" dirty="0">
                <a:solidFill>
                  <a:schemeClr val="tx1"/>
                </a:solidFill>
                <a:effectLst/>
                <a:latin typeface="+mn-lt"/>
                <a:ea typeface="+mn-ea"/>
                <a:cs typeface="+mn-cs"/>
              </a:rPr>
              <a:t>Rather than telling us how much alcohol there is, IBU measures the bitterness from hops in a beer on a scale of 0 to 100</a:t>
            </a:r>
            <a:endParaRPr lang="en-US" baseline="0" dirty="0"/>
          </a:p>
          <a:p>
            <a:pPr marL="228600" indent="-228600">
              <a:buAutoNum type="arabicPeriod"/>
            </a:pPr>
            <a:r>
              <a:rPr lang="en-US" baseline="0" dirty="0"/>
              <a:t>Style – Such as IPA, Pilsner, Lager, Pale Ale, </a:t>
            </a:r>
            <a:r>
              <a:rPr lang="en-US" baseline="0" dirty="0" err="1"/>
              <a:t>etc</a:t>
            </a:r>
            <a:r>
              <a:rPr lang="is-IS" baseline="0" dirty="0"/>
              <a:t>…</a:t>
            </a:r>
            <a:endParaRPr lang="en-US" baseline="0" dirty="0"/>
          </a:p>
          <a:p>
            <a:pPr marL="228600" indent="-228600">
              <a:buAutoNum type="arabicPeriod"/>
            </a:pPr>
            <a:r>
              <a:rPr lang="en-US" baseline="0" dirty="0"/>
              <a:t>Ounces – Standard capacity of the beer</a:t>
            </a:r>
          </a:p>
          <a:p>
            <a:pPr marL="228600" indent="-228600">
              <a:buAutoNum type="arabicPeriod"/>
            </a:pPr>
            <a:r>
              <a:rPr lang="en-US" baseline="0" dirty="0" err="1"/>
              <a:t>Brewery_Name</a:t>
            </a:r>
            <a:endParaRPr lang="en-US" baseline="0" dirty="0"/>
          </a:p>
          <a:p>
            <a:pPr marL="228600" indent="-228600">
              <a:buAutoNum type="arabicPeriod"/>
            </a:pPr>
            <a:r>
              <a:rPr lang="en-US" baseline="0" dirty="0"/>
              <a:t>City</a:t>
            </a:r>
          </a:p>
          <a:p>
            <a:pPr marL="228600" indent="-228600">
              <a:buAutoNum type="arabicPeriod"/>
            </a:pPr>
            <a:r>
              <a:rPr lang="en-US" baseline="0" dirty="0"/>
              <a:t>State</a:t>
            </a:r>
          </a:p>
          <a:p>
            <a:pPr marL="0" indent="0">
              <a:buNone/>
            </a:pPr>
            <a:endParaRPr lang="en-US" baseline="0" dirty="0"/>
          </a:p>
          <a:p>
            <a:pPr marL="0" indent="0">
              <a:buNone/>
            </a:pPr>
            <a:r>
              <a:rPr lang="en-US" baseline="0" dirty="0"/>
              <a:t>We’ve taken the liberty of highlighting the first 6 and the last 6 records to verify the total count and variables.  Please note the file is in ascending order by </a:t>
            </a:r>
            <a:r>
              <a:rPr lang="en-US" baseline="0" dirty="0" err="1"/>
              <a:t>Brewery_ID</a:t>
            </a:r>
            <a:r>
              <a:rPr lang="en-US" baseline="0" dirty="0"/>
              <a:t>.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6</a:t>
            </a:fld>
            <a:endParaRPr lang="en-US"/>
          </a:p>
        </p:txBody>
      </p:sp>
    </p:spTree>
    <p:extLst>
      <p:ext uri="{BB962C8B-B14F-4D97-AF65-F5344CB8AC3E}">
        <p14:creationId xmlns:p14="http://schemas.microsoft.com/office/powerpoint/2010/main" val="637616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There</a:t>
            </a:r>
            <a:r>
              <a:rPr lang="en-US" baseline="0" dirty="0"/>
              <a:t> are some values missing but for the most part, limited to three variables:</a:t>
            </a:r>
          </a:p>
          <a:p>
            <a:pPr marL="228600" indent="-228600">
              <a:buAutoNum type="arabicPeriod"/>
            </a:pPr>
            <a:endParaRPr lang="en-US" baseline="0" dirty="0"/>
          </a:p>
          <a:p>
            <a:pPr marL="228600" indent="-228600">
              <a:buAutoNum type="arabicPeriod"/>
            </a:pPr>
            <a:r>
              <a:rPr lang="en-US" baseline="0" dirty="0"/>
              <a:t>Style</a:t>
            </a:r>
          </a:p>
          <a:p>
            <a:pPr marL="228600" indent="-228600">
              <a:buAutoNum type="arabicPeriod"/>
            </a:pPr>
            <a:r>
              <a:rPr lang="en-US" baseline="0" dirty="0"/>
              <a:t>ABV</a:t>
            </a:r>
          </a:p>
          <a:p>
            <a:pPr marL="228600" indent="-228600">
              <a:buAutoNum type="arabicPeriod"/>
            </a:pPr>
            <a:r>
              <a:rPr lang="en-US" baseline="0" dirty="0"/>
              <a:t>IBU</a:t>
            </a:r>
          </a:p>
          <a:p>
            <a:pPr marL="0" indent="0">
              <a:buNone/>
            </a:pPr>
            <a:endParaRPr lang="en-US" baseline="0" dirty="0"/>
          </a:p>
          <a:p>
            <a:pPr marL="0" indent="0">
              <a:buNone/>
            </a:pPr>
            <a:r>
              <a:rPr lang="en-US" baseline="0" dirty="0"/>
              <a:t>As you can see, Style has 5, ABV has 62,and IBU has 997. </a:t>
            </a:r>
            <a:r>
              <a:rPr lang="en-US" dirty="0"/>
              <a:t>Only about 2.6% of the beers we have are missing information on alcohol by volume</a:t>
            </a:r>
            <a:r>
              <a:rPr lang="en-US" baseline="0" dirty="0"/>
              <a:t> and </a:t>
            </a:r>
            <a:r>
              <a:rPr lang="en-US" dirty="0"/>
              <a:t>42% of the beers are missing information about their bitterness, using the International Bitterness Unit Scale.   This will be taken into account as we answer other questions regarding</a:t>
            </a:r>
            <a:r>
              <a:rPr lang="en-US" baseline="0" dirty="0"/>
              <a:t> ABV and IBU comparisons.  </a:t>
            </a:r>
            <a:r>
              <a:rPr lang="en-US" dirty="0"/>
              <a:t>Regardless,</a:t>
            </a:r>
            <a:r>
              <a:rPr lang="en-US" baseline="0" dirty="0"/>
              <a:t> t</a:t>
            </a:r>
            <a:r>
              <a:rPr lang="en-US" dirty="0"/>
              <a:t>his still leaves</a:t>
            </a:r>
            <a:r>
              <a:rPr lang="en-US" baseline="0" dirty="0"/>
              <a:t> </a:t>
            </a:r>
            <a:r>
              <a:rPr lang="en-US" dirty="0"/>
              <a:t>majority of our beers with complete information.  Most importantly,</a:t>
            </a:r>
            <a:r>
              <a:rPr lang="en-US" baseline="0" dirty="0"/>
              <a:t> the Brewery and Beer Names, Ounces, City and State have no values missing.  </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7</a:t>
            </a:fld>
            <a:endParaRPr lang="en-US"/>
          </a:p>
        </p:txBody>
      </p:sp>
    </p:spTree>
    <p:extLst>
      <p:ext uri="{BB962C8B-B14F-4D97-AF65-F5344CB8AC3E}">
        <p14:creationId xmlns:p14="http://schemas.microsoft.com/office/powerpoint/2010/main" val="167084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8</a:t>
            </a:fld>
            <a:endParaRPr lang="en-US"/>
          </a:p>
        </p:txBody>
      </p:sp>
    </p:spTree>
    <p:extLst>
      <p:ext uri="{BB962C8B-B14F-4D97-AF65-F5344CB8AC3E}">
        <p14:creationId xmlns:p14="http://schemas.microsoft.com/office/powerpoint/2010/main" val="131449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9</a:t>
            </a:fld>
            <a:endParaRPr lang="en-US"/>
          </a:p>
        </p:txBody>
      </p:sp>
    </p:spTree>
    <p:extLst>
      <p:ext uri="{BB962C8B-B14F-4D97-AF65-F5344CB8AC3E}">
        <p14:creationId xmlns:p14="http://schemas.microsoft.com/office/powerpoint/2010/main" val="249428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10</a:t>
            </a:fld>
            <a:endParaRPr lang="en-US"/>
          </a:p>
        </p:txBody>
      </p:sp>
    </p:spTree>
    <p:extLst>
      <p:ext uri="{BB962C8B-B14F-4D97-AF65-F5344CB8AC3E}">
        <p14:creationId xmlns:p14="http://schemas.microsoft.com/office/powerpoint/2010/main" val="60599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beer with the highest alcohol by volume is the Lee Hill Series Vol. 5 Belgian Style Quadruple Ale from Upslope Brewing Company in Boulder, Colorado, at 12.8%. This beer has a few close followers in ABV, an English </a:t>
            </a:r>
            <a:r>
              <a:rPr lang="en-US" dirty="0" err="1"/>
              <a:t>Barleywine</a:t>
            </a:r>
            <a:r>
              <a:rPr lang="en-US" dirty="0"/>
              <a:t> at 12.5%, a Russian Imperial Stout at 12.0 %, a Manhattan-Style </a:t>
            </a:r>
            <a:r>
              <a:rPr lang="en-US" dirty="0" err="1"/>
              <a:t>Rya</a:t>
            </a:r>
            <a:r>
              <a:rPr lang="en-US" dirty="0"/>
              <a:t> Ale (also from Upslope) at 10.4%, and a Baltic Porter at 10%. </a:t>
            </a:r>
          </a:p>
          <a:p>
            <a:endParaRPr lang="en-US" dirty="0"/>
          </a:p>
          <a:p>
            <a:r>
              <a:rPr lang="en-US" dirty="0"/>
              <a:t>The lowest alcohol by volume beer is the Scotty K NA from Uncommon Breweries, in Santa Cruz, California, and is billed as a low-alcohol beer.</a:t>
            </a:r>
          </a:p>
          <a:p>
            <a:endParaRPr lang="en-US" dirty="0"/>
          </a:p>
          <a:p>
            <a:r>
              <a:rPr lang="en-US" dirty="0"/>
              <a:t>You can see a list of the 20 top and bottom ABV beers in detail in our report, but I’ll touch on a few highlights.</a:t>
            </a:r>
          </a:p>
          <a:p>
            <a:endParaRPr lang="en-US" dirty="0"/>
          </a:p>
          <a:p>
            <a:r>
              <a:rPr lang="en-US" dirty="0"/>
              <a:t>It is interesting to note that 6 of the 20 lowest ABV beers are Ales (of varying types), with 4 Light Lagers and two </a:t>
            </a:r>
            <a:r>
              <a:rPr lang="en-US" dirty="0" err="1"/>
              <a:t>Weissbiers</a:t>
            </a:r>
            <a:r>
              <a:rPr lang="en-US" dirty="0"/>
              <a:t>, while in the top 20 of the highest ABV beers, there are 7 stouts (of varying types, mostly American Double/Imperial Stouts) and 3 </a:t>
            </a:r>
            <a:r>
              <a:rPr lang="en-US" dirty="0" err="1"/>
              <a:t>Barleywines</a:t>
            </a:r>
            <a:r>
              <a:rPr lang="en-US" dirty="0"/>
              <a:t>.</a:t>
            </a:r>
          </a:p>
        </p:txBody>
      </p:sp>
      <p:sp>
        <p:nvSpPr>
          <p:cNvPr id="4" name="Slide Number Placeholder 3"/>
          <p:cNvSpPr>
            <a:spLocks noGrp="1"/>
          </p:cNvSpPr>
          <p:nvPr>
            <p:ph type="sldNum" sz="quarter" idx="10"/>
          </p:nvPr>
        </p:nvSpPr>
        <p:spPr/>
        <p:txBody>
          <a:bodyPr/>
          <a:lstStyle/>
          <a:p>
            <a:fld id="{31C603A2-D746-6843-8C3C-7E3E49777483}" type="slidenum">
              <a:rPr lang="en-US" smtClean="0"/>
              <a:t>11</a:t>
            </a:fld>
            <a:endParaRPr lang="en-US"/>
          </a:p>
        </p:txBody>
      </p:sp>
    </p:spTree>
    <p:extLst>
      <p:ext uri="{BB962C8B-B14F-4D97-AF65-F5344CB8AC3E}">
        <p14:creationId xmlns:p14="http://schemas.microsoft.com/office/powerpoint/2010/main" val="3026877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6/26/2018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6/26/2018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fcmdsc.wordpress.com/2009/11/22/the-kingdom-of-colorado/" TargetMode="Externa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en.wikipedia.org/wiki/File:Map_of_Oregon_NA.png"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lgourmeturbano.blogspot.com.ar/2015/05/7-mitos-sobre-la-cerveza-son-desmentido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lgourmeturbano.blogspot.com.ar/2015/05/7-mitos-sobre-la-cerveza-son-desmentidos.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ommons.wikimedia.org/wiki/File:Castle_Rock_Brewery_-_Nottingham_-_England_-_2004-11-04.jpg"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elgourmeturbano.blogspot.com.ar/2015/05/7-mitos-sobre-la-cerveza-son-desmentidos.html" TargetMode="Externa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mrkaplansclass.wikispaces.com/Five+Regions+for+the+Students" TargetMode="Externa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0A0A-C620-4750-A190-58773EC01D10}"/>
              </a:ext>
            </a:extLst>
          </p:cNvPr>
          <p:cNvSpPr>
            <a:spLocks noGrp="1"/>
          </p:cNvSpPr>
          <p:nvPr>
            <p:ph type="ctrTitle"/>
          </p:nvPr>
        </p:nvSpPr>
        <p:spPr>
          <a:xfrm>
            <a:off x="1114424" y="847726"/>
            <a:ext cx="6150510" cy="3200400"/>
          </a:xfrm>
        </p:spPr>
        <p:txBody>
          <a:bodyPr>
            <a:normAutofit/>
          </a:bodyPr>
          <a:lstStyle/>
          <a:p>
            <a:r>
              <a:rPr lang="en-US" dirty="0"/>
              <a:t>Trends and climate of US Breweries</a:t>
            </a:r>
          </a:p>
        </p:txBody>
      </p:sp>
      <p:sp>
        <p:nvSpPr>
          <p:cNvPr id="3" name="Subtitle 2">
            <a:extLst>
              <a:ext uri="{FF2B5EF4-FFF2-40B4-BE49-F238E27FC236}">
                <a16:creationId xmlns:a16="http://schemas.microsoft.com/office/drawing/2014/main" id="{2488FA18-55C1-4B92-8169-0AC5403E5FD3}"/>
              </a:ext>
            </a:extLst>
          </p:cNvPr>
          <p:cNvSpPr>
            <a:spLocks noGrp="1"/>
          </p:cNvSpPr>
          <p:nvPr>
            <p:ph type="subTitle" idx="1"/>
          </p:nvPr>
        </p:nvSpPr>
        <p:spPr>
          <a:xfrm>
            <a:off x="1114424" y="4124325"/>
            <a:ext cx="6150510" cy="1905000"/>
          </a:xfrm>
        </p:spPr>
        <p:txBody>
          <a:bodyPr>
            <a:normAutofit/>
          </a:bodyPr>
          <a:lstStyle/>
          <a:p>
            <a:r>
              <a:rPr lang="en-US" dirty="0"/>
              <a:t>A report prepared by </a:t>
            </a:r>
            <a:r>
              <a:rPr lang="en-US" dirty="0" err="1"/>
              <a:t>Tajar</a:t>
            </a:r>
            <a:r>
              <a:rPr lang="en-US" dirty="0"/>
              <a:t>, Inc.</a:t>
            </a:r>
          </a:p>
          <a:p>
            <a:endParaRPr lang="en-US" dirty="0"/>
          </a:p>
          <a:p>
            <a:pPr algn="l"/>
            <a:r>
              <a:rPr lang="en-US" dirty="0"/>
              <a:t>Rajat </a:t>
            </a:r>
            <a:r>
              <a:rPr lang="en-US" dirty="0" err="1"/>
              <a:t>Chandna</a:t>
            </a:r>
            <a:r>
              <a:rPr lang="en-US" dirty="0"/>
              <a:t>, Andy Ho, An Nguyen, Jodi Pafford, and Tori </a:t>
            </a:r>
            <a:r>
              <a:rPr lang="en-US" dirty="0" err="1"/>
              <a:t>Wheelis</a:t>
            </a:r>
            <a:endParaRPr lang="en-US" dirty="0"/>
          </a:p>
        </p:txBody>
      </p:sp>
      <p:pic>
        <p:nvPicPr>
          <p:cNvPr id="12" name="Picture 11">
            <a:extLst>
              <a:ext uri="{FF2B5EF4-FFF2-40B4-BE49-F238E27FC236}">
                <a16:creationId xmlns:a16="http://schemas.microsoft.com/office/drawing/2014/main" id="{E5483CD4-F57F-429F-B8C4-411B9E26C7B4}"/>
              </a:ext>
            </a:extLst>
          </p:cNvPr>
          <p:cNvPicPr>
            <a:picLocks noChangeAspect="1"/>
          </p:cNvPicPr>
          <p:nvPr/>
        </p:nvPicPr>
        <p:blipFill>
          <a:blip r:embed="rId3"/>
          <a:stretch>
            <a:fillRect/>
          </a:stretch>
        </p:blipFill>
        <p:spPr>
          <a:xfrm>
            <a:off x="7552239" y="315714"/>
            <a:ext cx="4405300" cy="622657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7999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5" name="Picture 4">
            <a:extLst>
              <a:ext uri="{FF2B5EF4-FFF2-40B4-BE49-F238E27FC236}">
                <a16:creationId xmlns:a16="http://schemas.microsoft.com/office/drawing/2014/main" id="{5ED836D9-1872-4167-9212-FDE0C7304570}"/>
              </a:ext>
            </a:extLst>
          </p:cNvPr>
          <p:cNvPicPr>
            <a:picLocks noChangeAspect="1"/>
          </p:cNvPicPr>
          <p:nvPr/>
        </p:nvPicPr>
        <p:blipFill>
          <a:blip r:embed="rId7"/>
          <a:stretch>
            <a:fillRect/>
          </a:stretch>
        </p:blipFill>
        <p:spPr>
          <a:xfrm>
            <a:off x="2886635" y="-67771"/>
            <a:ext cx="6418729" cy="6993541"/>
          </a:xfrm>
          <a:prstGeom prst="rect">
            <a:avLst/>
          </a:prstGeom>
        </p:spPr>
      </p:pic>
    </p:spTree>
    <p:extLst>
      <p:ext uri="{BB962C8B-B14F-4D97-AF65-F5344CB8AC3E}">
        <p14:creationId xmlns:p14="http://schemas.microsoft.com/office/powerpoint/2010/main" val="25058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20465" y="609600"/>
            <a:ext cx="5122606" cy="1905000"/>
          </a:xfrm>
        </p:spPr>
        <p:txBody>
          <a:bodyPr vert="horz" lIns="91440" tIns="45720" rIns="91440" bIns="45720" rtlCol="0">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Maximum ABV BEER</a:t>
            </a:r>
          </a:p>
        </p:txBody>
      </p:sp>
      <p:pic>
        <p:nvPicPr>
          <p:cNvPr id="11" name="Content Placeholder 4">
            <a:extLst>
              <a:ext uri="{FF2B5EF4-FFF2-40B4-BE49-F238E27FC236}">
                <a16:creationId xmlns:a16="http://schemas.microsoft.com/office/drawing/2014/main" id="{7B09A8E5-483B-4A25-B9C1-E1B16BF93C7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3192" y="1136030"/>
            <a:ext cx="5451627" cy="42658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E0C6BA29-BBC7-430E-9048-94E6AB3181B1}"/>
              </a:ext>
            </a:extLst>
          </p:cNvPr>
          <p:cNvSpPr txBox="1"/>
          <p:nvPr/>
        </p:nvSpPr>
        <p:spPr>
          <a:xfrm>
            <a:off x="3244359" y="5201873"/>
            <a:ext cx="28504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5" tooltip="http://fcmdsc.wordpress.com/2009/11/22/the-kingdom-of-colorado/">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nc-sa/3.0/">
                  <a:extLst>
                    <a:ext uri="{A12FA001-AC4F-418D-AE19-62706E023703}">
                      <ahyp:hlinkClr xmlns:ahyp="http://schemas.microsoft.com/office/drawing/2018/hyperlinkcolor" val="tx"/>
                    </a:ext>
                  </a:extLst>
                </a:hlinkClick>
              </a:rPr>
              <a:t>CC BY-NC-SA</a:t>
            </a:r>
            <a:endParaRPr lang="en-US" sz="700" dirty="0">
              <a:solidFill>
                <a:srgbClr val="FFFFFF"/>
              </a:solidFill>
            </a:endParaRPr>
          </a:p>
        </p:txBody>
      </p:sp>
      <p:sp>
        <p:nvSpPr>
          <p:cNvPr id="5" name="Rectangle: Rounded Corners 4">
            <a:extLst>
              <a:ext uri="{FF2B5EF4-FFF2-40B4-BE49-F238E27FC236}">
                <a16:creationId xmlns:a16="http://schemas.microsoft.com/office/drawing/2014/main" id="{7D07ADC5-8211-43E9-BBD9-15BDE784AADF}"/>
              </a:ext>
            </a:extLst>
          </p:cNvPr>
          <p:cNvSpPr/>
          <p:nvPr/>
        </p:nvSpPr>
        <p:spPr>
          <a:xfrm>
            <a:off x="7587574" y="294991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12.8% ABV</a:t>
            </a:r>
          </a:p>
        </p:txBody>
      </p:sp>
      <p:pic>
        <p:nvPicPr>
          <p:cNvPr id="6" name="Picture 5">
            <a:extLst>
              <a:ext uri="{FF2B5EF4-FFF2-40B4-BE49-F238E27FC236}">
                <a16:creationId xmlns:a16="http://schemas.microsoft.com/office/drawing/2014/main" id="{828AB2D6-4B7B-4BCC-BC50-193F9E9CB8F6}"/>
              </a:ext>
            </a:extLst>
          </p:cNvPr>
          <p:cNvPicPr>
            <a:picLocks noChangeAspect="1"/>
          </p:cNvPicPr>
          <p:nvPr/>
        </p:nvPicPr>
        <p:blipFill>
          <a:blip r:embed="rId7"/>
          <a:stretch>
            <a:fillRect/>
          </a:stretch>
        </p:blipFill>
        <p:spPr>
          <a:xfrm>
            <a:off x="381216" y="4912345"/>
            <a:ext cx="1809750" cy="161925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8D24D479-E622-4AAC-9973-10E46D11AC42}"/>
              </a:ext>
            </a:extLst>
          </p:cNvPr>
          <p:cNvSpPr/>
          <p:nvPr/>
        </p:nvSpPr>
        <p:spPr>
          <a:xfrm>
            <a:off x="3244359" y="25146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467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ABV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ABV’s per State</a:t>
            </a:r>
          </a:p>
          <a:p>
            <a:r>
              <a:rPr lang="en-US" dirty="0"/>
              <a:t>Delaware- 5.5%</a:t>
            </a:r>
          </a:p>
          <a:p>
            <a:r>
              <a:rPr lang="en-US" u="sng" dirty="0"/>
              <a:t>Arkansas- 6.1%</a:t>
            </a:r>
          </a:p>
          <a:p>
            <a:r>
              <a:rPr lang="en-US" u="sng" dirty="0"/>
              <a:t>Tennessee- 6.2%</a:t>
            </a:r>
          </a:p>
          <a:p>
            <a:r>
              <a:rPr lang="en-US" dirty="0"/>
              <a:t>New Hampshire- 6.5%</a:t>
            </a:r>
          </a:p>
          <a:p>
            <a:r>
              <a:rPr lang="en-US" dirty="0"/>
              <a:t>North Dakota- 6.7%</a:t>
            </a:r>
          </a:p>
          <a:p>
            <a:r>
              <a:rPr lang="en-US" dirty="0"/>
              <a:t>West Virginia- 6.7%</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ABV’s Per State</a:t>
            </a:r>
          </a:p>
          <a:p>
            <a:r>
              <a:rPr lang="en-US" dirty="0"/>
              <a:t>Colorado- 12.8%</a:t>
            </a:r>
          </a:p>
          <a:p>
            <a:r>
              <a:rPr lang="en-US" dirty="0"/>
              <a:t>Kentucky- 12.5%</a:t>
            </a:r>
          </a:p>
          <a:p>
            <a:r>
              <a:rPr lang="en-US" dirty="0"/>
              <a:t>Indiana- 12.0%</a:t>
            </a:r>
          </a:p>
          <a:p>
            <a:r>
              <a:rPr lang="en-US" dirty="0"/>
              <a:t>New York- 10%</a:t>
            </a:r>
          </a:p>
          <a:p>
            <a:r>
              <a:rPr lang="en-US" dirty="0"/>
              <a:t>Wisconsin- 9.9%</a:t>
            </a:r>
          </a:p>
          <a:p>
            <a:r>
              <a:rPr lang="en-US" dirty="0"/>
              <a:t>Texas- 9.9%</a:t>
            </a:r>
          </a:p>
        </p:txBody>
      </p:sp>
    </p:spTree>
    <p:extLst>
      <p:ext uri="{BB962C8B-B14F-4D97-AF65-F5344CB8AC3E}">
        <p14:creationId xmlns:p14="http://schemas.microsoft.com/office/powerpoint/2010/main" val="2533292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7F3-FD2D-47D4-B71C-7F13E126D1FB}"/>
              </a:ext>
            </a:extLst>
          </p:cNvPr>
          <p:cNvSpPr>
            <a:spLocks noGrp="1"/>
          </p:cNvSpPr>
          <p:nvPr>
            <p:ph type="title"/>
          </p:nvPr>
        </p:nvSpPr>
        <p:spPr>
          <a:xfrm>
            <a:off x="643192" y="609600"/>
            <a:ext cx="3790600" cy="1905000"/>
          </a:xfrm>
        </p:spPr>
        <p:txBody>
          <a:bodyPr vert="horz" lIns="91440" tIns="45720" rIns="91440" bIns="45720" rtlCol="0">
            <a:normAutofit/>
          </a:bodyPr>
          <a:lstStyle/>
          <a:p>
            <a:r>
              <a:rPr lang="en-US" sz="2800" b="1" dirty="0">
                <a:effectLst>
                  <a:glow rad="38100">
                    <a:schemeClr val="bg1">
                      <a:lumMod val="65000"/>
                      <a:lumOff val="35000"/>
                      <a:alpha val="50000"/>
                    </a:schemeClr>
                  </a:glow>
                  <a:outerShdw blurRad="28575" dist="31750" dir="13200000" algn="tl" rotWithShape="0">
                    <a:srgbClr val="000000">
                      <a:alpha val="25000"/>
                    </a:srgbClr>
                  </a:outerShdw>
                </a:effectLst>
              </a:rPr>
              <a:t>Most Bitter BEER (IBU)</a:t>
            </a:r>
          </a:p>
        </p:txBody>
      </p:sp>
      <p:pic>
        <p:nvPicPr>
          <p:cNvPr id="12" name="Content Placeholder 7">
            <a:extLst>
              <a:ext uri="{FF2B5EF4-FFF2-40B4-BE49-F238E27FC236}">
                <a16:creationId xmlns:a16="http://schemas.microsoft.com/office/drawing/2014/main" id="{6E6BB2BC-DC15-4087-9501-BB806B777B7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702114" y="925970"/>
            <a:ext cx="6916633" cy="46860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TextBox 8">
            <a:extLst>
              <a:ext uri="{FF2B5EF4-FFF2-40B4-BE49-F238E27FC236}">
                <a16:creationId xmlns:a16="http://schemas.microsoft.com/office/drawing/2014/main" id="{31112C74-B0E5-4785-A336-7A6CE841AB96}"/>
              </a:ext>
            </a:extLst>
          </p:cNvPr>
          <p:cNvSpPr txBox="1"/>
          <p:nvPr/>
        </p:nvSpPr>
        <p:spPr>
          <a:xfrm>
            <a:off x="8867085" y="5411933"/>
            <a:ext cx="26805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en.wikipedia.org/wiki/File:Map_of_Oregon_NA.p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8" name="Rectangle: Rounded Corners 17">
            <a:extLst>
              <a:ext uri="{FF2B5EF4-FFF2-40B4-BE49-F238E27FC236}">
                <a16:creationId xmlns:a16="http://schemas.microsoft.com/office/drawing/2014/main" id="{CAE3D29B-334A-4FDF-B263-83CC552B6035}"/>
              </a:ext>
            </a:extLst>
          </p:cNvPr>
          <p:cNvSpPr/>
          <p:nvPr/>
        </p:nvSpPr>
        <p:spPr>
          <a:xfrm>
            <a:off x="723515" y="293975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138 IBU</a:t>
            </a:r>
          </a:p>
        </p:txBody>
      </p:sp>
      <p:pic>
        <p:nvPicPr>
          <p:cNvPr id="6" name="Picture 5">
            <a:extLst>
              <a:ext uri="{FF2B5EF4-FFF2-40B4-BE49-F238E27FC236}">
                <a16:creationId xmlns:a16="http://schemas.microsoft.com/office/drawing/2014/main" id="{BFA3E45A-873A-42E9-A370-1ED38AB93872}"/>
              </a:ext>
            </a:extLst>
          </p:cNvPr>
          <p:cNvPicPr>
            <a:picLocks noChangeAspect="1"/>
          </p:cNvPicPr>
          <p:nvPr/>
        </p:nvPicPr>
        <p:blipFill>
          <a:blip r:embed="rId7"/>
          <a:stretch>
            <a:fillRect/>
          </a:stretch>
        </p:blipFill>
        <p:spPr>
          <a:xfrm rot="618134">
            <a:off x="9441116" y="5212898"/>
            <a:ext cx="2427221" cy="100921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a16="http://schemas.microsoft.com/office/drawing/2014/main" id="{BD668EEC-554A-463A-8B0B-0E9A469019B9}"/>
              </a:ext>
            </a:extLst>
          </p:cNvPr>
          <p:cNvSpPr/>
          <p:nvPr/>
        </p:nvSpPr>
        <p:spPr>
          <a:xfrm>
            <a:off x="6566679" y="1028352"/>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41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3AF-6841-4EAA-A3D8-D8715D14E438}"/>
              </a:ext>
            </a:extLst>
          </p:cNvPr>
          <p:cNvSpPr>
            <a:spLocks noGrp="1"/>
          </p:cNvSpPr>
          <p:nvPr>
            <p:ph type="title"/>
          </p:nvPr>
        </p:nvSpPr>
        <p:spPr/>
        <p:txBody>
          <a:bodyPr/>
          <a:lstStyle/>
          <a:p>
            <a:r>
              <a:rPr lang="en-US" b="1" dirty="0"/>
              <a:t>Rankings of Highest IBU per State</a:t>
            </a:r>
          </a:p>
        </p:txBody>
      </p:sp>
      <p:sp>
        <p:nvSpPr>
          <p:cNvPr id="3" name="Content Placeholder 2">
            <a:extLst>
              <a:ext uri="{FF2B5EF4-FFF2-40B4-BE49-F238E27FC236}">
                <a16:creationId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IBU’s per State</a:t>
            </a:r>
          </a:p>
          <a:p>
            <a:r>
              <a:rPr lang="en-US" u="sng" dirty="0"/>
              <a:t>Arkansas- 39</a:t>
            </a:r>
          </a:p>
          <a:p>
            <a:r>
              <a:rPr lang="en-US" dirty="0"/>
              <a:t>Delaware- 52</a:t>
            </a:r>
          </a:p>
          <a:p>
            <a:r>
              <a:rPr lang="en-US" dirty="0"/>
              <a:t>Louisiana- 60</a:t>
            </a:r>
          </a:p>
          <a:p>
            <a:r>
              <a:rPr lang="en-US" u="sng" dirty="0"/>
              <a:t>Tennessee- 61</a:t>
            </a:r>
          </a:p>
          <a:p>
            <a:r>
              <a:rPr lang="en-US" dirty="0"/>
              <a:t>Georgia- 65</a:t>
            </a:r>
          </a:p>
          <a:p>
            <a:r>
              <a:rPr lang="en-US" dirty="0"/>
              <a:t>Nebraska- 65</a:t>
            </a:r>
          </a:p>
        </p:txBody>
      </p:sp>
      <p:sp>
        <p:nvSpPr>
          <p:cNvPr id="4" name="Content Placeholder 2">
            <a:extLst>
              <a:ext uri="{FF2B5EF4-FFF2-40B4-BE49-F238E27FC236}">
                <a16:creationId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IBU’s Per State</a:t>
            </a:r>
          </a:p>
          <a:p>
            <a:r>
              <a:rPr lang="en-US" dirty="0"/>
              <a:t>Oregon- 138</a:t>
            </a:r>
          </a:p>
          <a:p>
            <a:r>
              <a:rPr lang="en-US" dirty="0"/>
              <a:t>Virginia- 135</a:t>
            </a:r>
          </a:p>
          <a:p>
            <a:r>
              <a:rPr lang="en-US" dirty="0"/>
              <a:t>Massachusetts- 130</a:t>
            </a:r>
          </a:p>
          <a:p>
            <a:r>
              <a:rPr lang="en-US" dirty="0"/>
              <a:t>Ohio- 126</a:t>
            </a:r>
          </a:p>
          <a:p>
            <a:r>
              <a:rPr lang="en-US" dirty="0"/>
              <a:t>Vermont- 120</a:t>
            </a:r>
          </a:p>
          <a:p>
            <a:r>
              <a:rPr lang="en-US" dirty="0"/>
              <a:t>Minnesota- 120</a:t>
            </a:r>
          </a:p>
        </p:txBody>
      </p:sp>
    </p:spTree>
    <p:extLst>
      <p:ext uri="{BB962C8B-B14F-4D97-AF65-F5344CB8AC3E}">
        <p14:creationId xmlns:p14="http://schemas.microsoft.com/office/powerpoint/2010/main" val="1305470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6199" b="3801"/>
          <a:stretch/>
        </p:blipFill>
        <p:spPr>
          <a:xfrm>
            <a:off x="0" y="10"/>
            <a:ext cx="12342802"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27486"/>
            <a:ext cx="9905998" cy="1905000"/>
          </a:xfrm>
        </p:spPr>
        <p:txBody>
          <a:bodyPr>
            <a:normAutofit/>
          </a:bodyPr>
          <a:lstStyle/>
          <a:p>
            <a:r>
              <a:rPr lang="en-US" b="1" dirty="0"/>
              <a:t>General ABV Statistics</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1416425"/>
            <a:ext cx="9905998" cy="5002304"/>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Range of ABV’s varies widely</a:t>
            </a:r>
          </a:p>
          <a:p>
            <a:pPr lvl="1"/>
            <a:r>
              <a:rPr lang="en-US" sz="2200" dirty="0"/>
              <a:t>0.1% (California low-alcohol)</a:t>
            </a:r>
          </a:p>
          <a:p>
            <a:pPr lvl="1"/>
            <a:r>
              <a:rPr lang="en-US" sz="2200" dirty="0"/>
              <a:t>To a 12.8% (Colorado Belgian-style Quadruple)</a:t>
            </a:r>
          </a:p>
          <a:p>
            <a:r>
              <a:rPr lang="en-US" sz="2400" dirty="0"/>
              <a:t>Summary Statistics</a:t>
            </a:r>
          </a:p>
          <a:p>
            <a:pPr lvl="1"/>
            <a:r>
              <a:rPr lang="en-US" sz="2200" dirty="0"/>
              <a:t>Median ABV of entire dataset: 5.7%</a:t>
            </a:r>
          </a:p>
          <a:p>
            <a:pPr lvl="1"/>
            <a:r>
              <a:rPr lang="en-US" sz="2200" dirty="0"/>
              <a:t>Mean ABV: 6%</a:t>
            </a:r>
          </a:p>
          <a:p>
            <a:pPr lvl="1"/>
            <a:r>
              <a:rPr lang="en-US" sz="2200" dirty="0"/>
              <a:t>First Quartile: 5%</a:t>
            </a:r>
          </a:p>
          <a:p>
            <a:pPr lvl="1"/>
            <a:r>
              <a:rPr lang="en-US" sz="2200" dirty="0"/>
              <a:t>Third Quartile: 6.8%</a:t>
            </a:r>
          </a:p>
          <a:p>
            <a:r>
              <a:rPr lang="en-US" sz="2400" dirty="0"/>
              <a:t>Large proportion of beers between 5-7%</a:t>
            </a:r>
          </a:p>
          <a:p>
            <a:pPr lvl="1"/>
            <a:r>
              <a:rPr lang="en-US" sz="2200" dirty="0"/>
              <a:t>1363 beers in the dataset have an ABV between 4.9% and 7%</a:t>
            </a:r>
          </a:p>
          <a:p>
            <a:pPr lvl="2"/>
            <a:r>
              <a:rPr lang="en-US" sz="2000" dirty="0"/>
              <a:t>roughly 58% of the dataset</a:t>
            </a:r>
          </a:p>
          <a:p>
            <a:pPr lvl="1"/>
            <a:r>
              <a:rPr lang="en-US" sz="2200" dirty="0"/>
              <a:t>407 beers with ABVs over 7%</a:t>
            </a:r>
          </a:p>
          <a:p>
            <a:pPr lvl="2"/>
            <a:r>
              <a:rPr lang="en-US" sz="2000" dirty="0"/>
              <a:t>roughly 17% of the dataset.</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525369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508001" y="609600"/>
            <a:ext cx="6708876" cy="1905000"/>
          </a:xfrm>
        </p:spPr>
        <p:txBody>
          <a:bodyPr>
            <a:normAutofit/>
          </a:bodyPr>
          <a:lstStyle/>
          <a:p>
            <a:pPr algn="ctr">
              <a:lnSpc>
                <a:spcPct val="90000"/>
              </a:lnSpc>
            </a:pPr>
            <a:r>
              <a:rPr lang="en-US" b="1" dirty="0"/>
              <a:t>Median International Bitterness Units by State</a:t>
            </a:r>
          </a:p>
        </p:txBody>
      </p:sp>
      <p:sp>
        <p:nvSpPr>
          <p:cNvPr id="10" name="Content Placeholder 9">
            <a:extLst>
              <a:ext uri="{FF2B5EF4-FFF2-40B4-BE49-F238E27FC236}">
                <a16:creationId xmlns:a16="http://schemas.microsoft.com/office/drawing/2014/main" id="{CE4B747C-6D7D-42D0-81A2-8AB1D772E469}"/>
              </a:ext>
            </a:extLst>
          </p:cNvPr>
          <p:cNvSpPr>
            <a:spLocks noGrp="1"/>
          </p:cNvSpPr>
          <p:nvPr>
            <p:ph idx="1"/>
          </p:nvPr>
        </p:nvSpPr>
        <p:spPr>
          <a:xfrm>
            <a:off x="643193" y="2514600"/>
            <a:ext cx="6573684" cy="3750734"/>
          </a:xfrm>
        </p:spPr>
        <p:txBody>
          <a:bodyPr>
            <a:normAutofit/>
          </a:bodyPr>
          <a:lstStyle/>
          <a:p>
            <a:r>
              <a:rPr lang="en-US" sz="1800" dirty="0"/>
              <a:t>Top 5 Highest Median IBU’s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Kansas (20)</a:t>
            </a:r>
          </a:p>
          <a:p>
            <a:pPr lvl="1"/>
            <a:r>
              <a:rPr lang="en-US" sz="1600" u="sng" dirty="0"/>
              <a:t>Arizona (20.5)</a:t>
            </a:r>
          </a:p>
          <a:p>
            <a:pPr lvl="1"/>
            <a:r>
              <a:rPr lang="en-US" sz="1600" dirty="0"/>
              <a:t>Wyoming (21)</a:t>
            </a:r>
          </a:p>
          <a:p>
            <a:pPr lvl="1"/>
            <a:r>
              <a:rPr lang="en-US" sz="1600" dirty="0"/>
              <a:t>Hawaii (23)</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7570839" y="943373"/>
            <a:ext cx="3976788" cy="465121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0793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2711-C54E-4A31-9A97-6F7F2789A5CE}"/>
              </a:ext>
            </a:extLst>
          </p:cNvPr>
          <p:cNvSpPr>
            <a:spLocks noGrp="1"/>
          </p:cNvSpPr>
          <p:nvPr>
            <p:ph type="title"/>
          </p:nvPr>
        </p:nvSpPr>
        <p:spPr>
          <a:xfrm>
            <a:off x="4888560" y="584540"/>
            <a:ext cx="6846277" cy="1242646"/>
          </a:xfrm>
        </p:spPr>
        <p:txBody>
          <a:bodyPr vert="horz" lIns="91440" tIns="45720" rIns="91440" bIns="45720" rtlCol="0" anchor="b">
            <a:normAutofit/>
          </a:bodyPr>
          <a:lstStyle/>
          <a:p>
            <a:pPr algn="ctr">
              <a:lnSpc>
                <a:spcPct val="90000"/>
              </a:lnSpc>
            </a:pP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Median</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Alcohol Content by State</a:t>
            </a:r>
          </a:p>
        </p:txBody>
      </p:sp>
      <p:pic>
        <p:nvPicPr>
          <p:cNvPr id="8" name="Content Placeholder 4">
            <a:extLst>
              <a:ext uri="{FF2B5EF4-FFF2-40B4-BE49-F238E27FC236}">
                <a16:creationId xmlns:a16="http://schemas.microsoft.com/office/drawing/2014/main" id="{AC2DD338-8709-40AE-88ED-16D7F960F75A}"/>
              </a:ext>
            </a:extLst>
          </p:cNvPr>
          <p:cNvPicPr>
            <a:picLocks noChangeAspect="1"/>
          </p:cNvPicPr>
          <p:nvPr/>
        </p:nvPicPr>
        <p:blipFill>
          <a:blip r:embed="rId4"/>
          <a:stretch>
            <a:fillRect/>
          </a:stretch>
        </p:blipFill>
        <p:spPr>
          <a:xfrm>
            <a:off x="658762" y="1053463"/>
            <a:ext cx="4062167" cy="4751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Content Placeholder 9">
            <a:extLst>
              <a:ext uri="{FF2B5EF4-FFF2-40B4-BE49-F238E27FC236}">
                <a16:creationId xmlns:a16="http://schemas.microsoft.com/office/drawing/2014/main" id="{902EF8D5-D38C-1D41-AD4B-E2C5728071BB}"/>
              </a:ext>
            </a:extLst>
          </p:cNvPr>
          <p:cNvSpPr txBox="1">
            <a:spLocks/>
          </p:cNvSpPr>
          <p:nvPr/>
        </p:nvSpPr>
        <p:spPr>
          <a:xfrm>
            <a:off x="5161153" y="2185736"/>
            <a:ext cx="6573684" cy="37507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800" dirty="0"/>
              <a:t>Top 5 Highest Median ABV’s Per State:</a:t>
            </a:r>
          </a:p>
          <a:p>
            <a:pPr lvl="1"/>
            <a:r>
              <a:rPr lang="en-US" sz="1600" dirty="0"/>
              <a:t>Kentucky &amp; Washington (.063)</a:t>
            </a:r>
          </a:p>
          <a:p>
            <a:pPr lvl="1"/>
            <a:r>
              <a:rPr lang="en-US" sz="1600" dirty="0"/>
              <a:t>West Virginia, New Mexico, &amp; Michigan (.062</a:t>
            </a:r>
          </a:p>
          <a:p>
            <a:r>
              <a:rPr lang="en-US" sz="1800" dirty="0"/>
              <a:t>Lowest 5 Median ABV’s Per State:</a:t>
            </a:r>
          </a:p>
          <a:p>
            <a:pPr lvl="1"/>
            <a:r>
              <a:rPr lang="en-US" sz="1600" dirty="0"/>
              <a:t>Utah (.04)</a:t>
            </a:r>
          </a:p>
          <a:p>
            <a:pPr lvl="1"/>
            <a:r>
              <a:rPr lang="en-US" sz="1600" dirty="0"/>
              <a:t>New Jersey (.046)</a:t>
            </a:r>
          </a:p>
          <a:p>
            <a:pPr lvl="1"/>
            <a:r>
              <a:rPr lang="en-US" sz="1600" dirty="0"/>
              <a:t>Kansas, North Dakota, &amp; Wyoming (.05)</a:t>
            </a:r>
          </a:p>
        </p:txBody>
      </p:sp>
    </p:spTree>
    <p:extLst>
      <p:ext uri="{BB962C8B-B14F-4D97-AF65-F5344CB8AC3E}">
        <p14:creationId xmlns:p14="http://schemas.microsoft.com/office/powerpoint/2010/main" val="2251227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1600518" y="5043700"/>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IBU’s per state</a:t>
            </a:r>
          </a:p>
        </p:txBody>
      </p:sp>
      <p:pic>
        <p:nvPicPr>
          <p:cNvPr id="9" name="Picture 8">
            <a:extLst>
              <a:ext uri="{FF2B5EF4-FFF2-40B4-BE49-F238E27FC236}">
                <a16:creationId xmlns:a16="http://schemas.microsoft.com/office/drawing/2014/main" id="{3879236F-3B7C-564B-9F89-2BEC8B1C8C89}"/>
              </a:ext>
            </a:extLst>
          </p:cNvPr>
          <p:cNvPicPr>
            <a:picLocks noChangeAspect="1"/>
          </p:cNvPicPr>
          <p:nvPr/>
        </p:nvPicPr>
        <p:blipFill>
          <a:blip r:embed="rId2"/>
          <a:stretch>
            <a:fillRect/>
          </a:stretch>
        </p:blipFill>
        <p:spPr>
          <a:xfrm>
            <a:off x="3012142" y="134197"/>
            <a:ext cx="7103942" cy="5750810"/>
          </a:xfrm>
          <a:prstGeom prst="rect">
            <a:avLst/>
          </a:prstGeom>
        </p:spPr>
      </p:pic>
    </p:spTree>
    <p:extLst>
      <p:ext uri="{BB962C8B-B14F-4D97-AF65-F5344CB8AC3E}">
        <p14:creationId xmlns:p14="http://schemas.microsoft.com/office/powerpoint/2010/main" val="12092082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1515547" y="5043700"/>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ABV’s per state</a:t>
            </a:r>
          </a:p>
        </p:txBody>
      </p:sp>
      <p:pic>
        <p:nvPicPr>
          <p:cNvPr id="6" name="Content Placeholder 5">
            <a:extLst>
              <a:ext uri="{FF2B5EF4-FFF2-40B4-BE49-F238E27FC236}">
                <a16:creationId xmlns:a16="http://schemas.microsoft.com/office/drawing/2014/main" id="{540FD9FC-B96C-AC4A-AAFE-0B5A4D4F378D}"/>
              </a:ext>
            </a:extLst>
          </p:cNvPr>
          <p:cNvPicPr>
            <a:picLocks noGrp="1" noChangeAspect="1"/>
          </p:cNvPicPr>
          <p:nvPr>
            <p:ph idx="1"/>
          </p:nvPr>
        </p:nvPicPr>
        <p:blipFill>
          <a:blip r:embed="rId2"/>
          <a:stretch>
            <a:fillRect/>
          </a:stretch>
        </p:blipFill>
        <p:spPr>
          <a:xfrm>
            <a:off x="2370998" y="184386"/>
            <a:ext cx="7041943" cy="5700621"/>
          </a:xfrm>
        </p:spPr>
      </p:pic>
    </p:spTree>
    <p:extLst>
      <p:ext uri="{BB962C8B-B14F-4D97-AF65-F5344CB8AC3E}">
        <p14:creationId xmlns:p14="http://schemas.microsoft.com/office/powerpoint/2010/main" val="1943663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t="6199" b="3801"/>
          <a:stretch/>
        </p:blipFill>
        <p:spPr>
          <a:xfrm>
            <a:off x="0" y="10"/>
            <a:ext cx="12342802" cy="6857990"/>
          </a:xfrm>
          <a:prstGeom prst="rect">
            <a:avLst/>
          </a:prstGeom>
        </p:spPr>
      </p:pic>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10" name="Title 1">
            <a:extLst>
              <a:ext uri="{FF2B5EF4-FFF2-40B4-BE49-F238E27FC236}">
                <a16:creationId xmlns:a16="http://schemas.microsoft.com/office/drawing/2014/main" id="{01972AA8-A497-1448-A3A2-4E08D43D3493}"/>
              </a:ext>
            </a:extLst>
          </p:cNvPr>
          <p:cNvSpPr>
            <a:spLocks noGrp="1"/>
          </p:cNvSpPr>
          <p:nvPr>
            <p:ph type="title"/>
          </p:nvPr>
        </p:nvSpPr>
        <p:spPr>
          <a:xfrm>
            <a:off x="1141413" y="609600"/>
            <a:ext cx="9905998" cy="1545771"/>
          </a:xfrm>
        </p:spPr>
        <p:txBody>
          <a:bodyPr/>
          <a:lstStyle/>
          <a:p>
            <a:r>
              <a:rPr lang="en-US" dirty="0"/>
              <a:t>Agenda </a:t>
            </a:r>
          </a:p>
        </p:txBody>
      </p:sp>
      <p:sp>
        <p:nvSpPr>
          <p:cNvPr id="11" name="Content Placeholder 2">
            <a:extLst>
              <a:ext uri="{FF2B5EF4-FFF2-40B4-BE49-F238E27FC236}">
                <a16:creationId xmlns:a16="http://schemas.microsoft.com/office/drawing/2014/main" id="{2430F45F-0087-BD4B-B5EC-C6254401D52A}"/>
              </a:ext>
            </a:extLst>
          </p:cNvPr>
          <p:cNvSpPr>
            <a:spLocks noGrp="1"/>
          </p:cNvSpPr>
          <p:nvPr>
            <p:ph idx="1"/>
          </p:nvPr>
        </p:nvSpPr>
        <p:spPr>
          <a:xfrm>
            <a:off x="1141413" y="1632857"/>
            <a:ext cx="9905998" cy="3722914"/>
          </a:xfrm>
        </p:spPr>
        <p:txBody>
          <a:bodyPr/>
          <a:lstStyle/>
          <a:p>
            <a:r>
              <a:rPr lang="en-US" dirty="0"/>
              <a:t>Team Introduction</a:t>
            </a:r>
          </a:p>
          <a:p>
            <a:r>
              <a:rPr lang="en-US" dirty="0"/>
              <a:t>Process of Tidying the RAW data</a:t>
            </a:r>
          </a:p>
          <a:p>
            <a:pPr lvl="1"/>
            <a:r>
              <a:rPr lang="en-US" dirty="0"/>
              <a:t>Brewery</a:t>
            </a:r>
          </a:p>
          <a:p>
            <a:pPr lvl="1"/>
            <a:r>
              <a:rPr lang="en-US" dirty="0"/>
              <a:t>Beer</a:t>
            </a:r>
          </a:p>
          <a:p>
            <a:r>
              <a:rPr lang="en-US" dirty="0"/>
              <a:t>Summary and Analysis </a:t>
            </a:r>
          </a:p>
          <a:p>
            <a:r>
              <a:rPr lang="en-US" dirty="0"/>
              <a:t>Conclusion and QA</a:t>
            </a:r>
          </a:p>
          <a:p>
            <a:endParaRPr lang="en-US" dirty="0"/>
          </a:p>
        </p:txBody>
      </p:sp>
    </p:spTree>
    <p:extLst>
      <p:ext uri="{BB962C8B-B14F-4D97-AF65-F5344CB8AC3E}">
        <p14:creationId xmlns:p14="http://schemas.microsoft.com/office/powerpoint/2010/main" val="17600207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273741" y="5043701"/>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 and ABV’s per state</a:t>
            </a:r>
          </a:p>
        </p:txBody>
      </p:sp>
      <p:pic>
        <p:nvPicPr>
          <p:cNvPr id="6" name="Content Placeholder 5">
            <a:extLst>
              <a:ext uri="{FF2B5EF4-FFF2-40B4-BE49-F238E27FC236}">
                <a16:creationId xmlns:a16="http://schemas.microsoft.com/office/drawing/2014/main" id="{540FD9FC-B96C-AC4A-AAFE-0B5A4D4F378D}"/>
              </a:ext>
            </a:extLst>
          </p:cNvPr>
          <p:cNvPicPr>
            <a:picLocks noGrp="1" noChangeAspect="1"/>
          </p:cNvPicPr>
          <p:nvPr>
            <p:ph idx="1"/>
          </p:nvPr>
        </p:nvPicPr>
        <p:blipFill>
          <a:blip r:embed="rId2"/>
          <a:stretch>
            <a:fillRect/>
          </a:stretch>
        </p:blipFill>
        <p:spPr>
          <a:xfrm>
            <a:off x="237399" y="414129"/>
            <a:ext cx="5718882" cy="4629572"/>
          </a:xfrm>
        </p:spPr>
      </p:pic>
      <p:pic>
        <p:nvPicPr>
          <p:cNvPr id="9" name="Picture 8">
            <a:extLst>
              <a:ext uri="{FF2B5EF4-FFF2-40B4-BE49-F238E27FC236}">
                <a16:creationId xmlns:a16="http://schemas.microsoft.com/office/drawing/2014/main" id="{3879236F-3B7C-564B-9F89-2BEC8B1C8C89}"/>
              </a:ext>
            </a:extLst>
          </p:cNvPr>
          <p:cNvPicPr>
            <a:picLocks noChangeAspect="1"/>
          </p:cNvPicPr>
          <p:nvPr/>
        </p:nvPicPr>
        <p:blipFill>
          <a:blip r:embed="rId3"/>
          <a:stretch>
            <a:fillRect/>
          </a:stretch>
        </p:blipFill>
        <p:spPr>
          <a:xfrm>
            <a:off x="6208070" y="414129"/>
            <a:ext cx="5718883" cy="4629572"/>
          </a:xfrm>
          <a:prstGeom prst="rect">
            <a:avLst/>
          </a:prstGeom>
        </p:spPr>
      </p:pic>
    </p:spTree>
    <p:extLst>
      <p:ext uri="{BB962C8B-B14F-4D97-AF65-F5344CB8AC3E}">
        <p14:creationId xmlns:p14="http://schemas.microsoft.com/office/powerpoint/2010/main" val="21887269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029A-AA3D-423E-9040-500A11652D95}"/>
              </a:ext>
            </a:extLst>
          </p:cNvPr>
          <p:cNvSpPr>
            <a:spLocks noGrp="1"/>
          </p:cNvSpPr>
          <p:nvPr>
            <p:ph type="title"/>
          </p:nvPr>
        </p:nvSpPr>
        <p:spPr>
          <a:xfrm>
            <a:off x="-442702" y="4883425"/>
            <a:ext cx="6150510"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IBU vs ABV Relationship?</a:t>
            </a:r>
          </a:p>
        </p:txBody>
      </p:sp>
      <p:pic>
        <p:nvPicPr>
          <p:cNvPr id="7" name="Content Placeholder 6">
            <a:extLst>
              <a:ext uri="{FF2B5EF4-FFF2-40B4-BE49-F238E27FC236}">
                <a16:creationId xmlns:a16="http://schemas.microsoft.com/office/drawing/2014/main" id="{E90BCEE2-2B88-864E-9FDA-744195F8BFC9}"/>
              </a:ext>
            </a:extLst>
          </p:cNvPr>
          <p:cNvPicPr>
            <a:picLocks noGrp="1" noChangeAspect="1"/>
          </p:cNvPicPr>
          <p:nvPr>
            <p:ph idx="1"/>
          </p:nvPr>
        </p:nvPicPr>
        <p:blipFill>
          <a:blip r:embed="rId4"/>
          <a:stretch>
            <a:fillRect/>
          </a:stretch>
        </p:blipFill>
        <p:spPr>
          <a:xfrm>
            <a:off x="5314121" y="456254"/>
            <a:ext cx="6361044" cy="5149417"/>
          </a:xfrm>
        </p:spPr>
      </p:pic>
    </p:spTree>
    <p:extLst>
      <p:ext uri="{BB962C8B-B14F-4D97-AF65-F5344CB8AC3E}">
        <p14:creationId xmlns:p14="http://schemas.microsoft.com/office/powerpoint/2010/main" val="8954377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206355" y="719666"/>
            <a:ext cx="5622023" cy="105156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Conclusions</a:t>
            </a:r>
          </a:p>
        </p:txBody>
      </p:sp>
      <p:grpSp>
        <p:nvGrpSpPr>
          <p:cNvPr id="8" name="Group 7">
            <a:extLst>
              <a:ext uri="{FF2B5EF4-FFF2-40B4-BE49-F238E27FC236}">
                <a16:creationId xmlns:a16="http://schemas.microsoft.com/office/drawing/2014/main" id="{9868BB71-FF1D-4214-8466-87E3B68FFC1A}"/>
              </a:ext>
            </a:extLst>
          </p:cNvPr>
          <p:cNvGrpSpPr/>
          <p:nvPr/>
        </p:nvGrpSpPr>
        <p:grpSpPr>
          <a:xfrm>
            <a:off x="6202184" y="722154"/>
            <a:ext cx="5924231" cy="2006854"/>
            <a:chOff x="6202184" y="722154"/>
            <a:chExt cx="5924231" cy="2006854"/>
          </a:xfrm>
        </p:grpSpPr>
        <p:sp>
          <p:nvSpPr>
            <p:cNvPr id="19" name="Freeform: Shape 18">
              <a:extLst>
                <a:ext uri="{FF2B5EF4-FFF2-40B4-BE49-F238E27FC236}">
                  <a16:creationId xmlns:a16="http://schemas.microsoft.com/office/drawing/2014/main" id="{D9E3A877-187F-4C1E-9463-535E69783E52}"/>
                </a:ext>
              </a:extLst>
            </p:cNvPr>
            <p:cNvSpPr/>
            <p:nvPr/>
          </p:nvSpPr>
          <p:spPr>
            <a:xfrm>
              <a:off x="8087823"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txBody>
            <a:bodyPr spcFirstLastPara="0" vert="horz" wrap="square" lIns="363519" tIns="404176" rIns="363520" bIns="404175" numCol="1" spcCol="1270" anchor="ctr" anchorCtr="0">
              <a:noAutofit/>
            </a:bodyPr>
            <a:lstStyle/>
            <a:p>
              <a:pPr marL="0" lvl="0" indent="0" algn="ctr" defTabSz="1066800">
                <a:lnSpc>
                  <a:spcPct val="90000"/>
                </a:lnSpc>
                <a:spcBef>
                  <a:spcPct val="0"/>
                </a:spcBef>
                <a:spcAft>
                  <a:spcPct val="35000"/>
                </a:spcAft>
                <a:buNone/>
              </a:pPr>
              <a:endParaRPr lang="en-US" sz="2400" b="1" kern="1200" dirty="0"/>
            </a:p>
          </p:txBody>
        </p:sp>
        <p:sp>
          <p:nvSpPr>
            <p:cNvPr id="20" name="Freeform: Shape 19">
              <a:extLst>
                <a:ext uri="{FF2B5EF4-FFF2-40B4-BE49-F238E27FC236}">
                  <a16:creationId xmlns:a16="http://schemas.microsoft.com/office/drawing/2014/main" id="{E040FAB9-B3EC-4FE9-B9D0-7C2F67B98C51}"/>
                </a:ext>
              </a:extLst>
            </p:cNvPr>
            <p:cNvSpPr/>
            <p:nvPr/>
          </p:nvSpPr>
          <p:spPr>
            <a:xfrm>
              <a:off x="9833786" y="875605"/>
              <a:ext cx="2292629" cy="1699953"/>
            </a:xfrm>
            <a:custGeom>
              <a:avLst/>
              <a:gdLst>
                <a:gd name="connsiteX0" fmla="*/ 0 w 2239648"/>
                <a:gd name="connsiteY0" fmla="*/ 0 h 1699953"/>
                <a:gd name="connsiteX1" fmla="*/ 2239648 w 2239648"/>
                <a:gd name="connsiteY1" fmla="*/ 0 h 1699953"/>
                <a:gd name="connsiteX2" fmla="*/ 2239648 w 2239648"/>
                <a:gd name="connsiteY2" fmla="*/ 1699953 h 1699953"/>
                <a:gd name="connsiteX3" fmla="*/ 0 w 2239648"/>
                <a:gd name="connsiteY3" fmla="*/ 1699953 h 1699953"/>
                <a:gd name="connsiteX4" fmla="*/ 0 w 2239648"/>
                <a:gd name="connsiteY4" fmla="*/ 0 h 1699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648" h="1699953">
                  <a:moveTo>
                    <a:pt x="0" y="0"/>
                  </a:moveTo>
                  <a:lnTo>
                    <a:pt x="2239648" y="0"/>
                  </a:lnTo>
                  <a:lnTo>
                    <a:pt x="2239648" y="1699953"/>
                  </a:lnTo>
                  <a:lnTo>
                    <a:pt x="0" y="16999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Tennessee</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Arizona</a:t>
              </a:r>
              <a:endParaRPr lang="en-US" sz="2000" kern="1200" dirty="0"/>
            </a:p>
          </p:txBody>
        </p:sp>
        <p:sp>
          <p:nvSpPr>
            <p:cNvPr id="21" name="Freeform: Shape 20">
              <a:extLst>
                <a:ext uri="{FF2B5EF4-FFF2-40B4-BE49-F238E27FC236}">
                  <a16:creationId xmlns:a16="http://schemas.microsoft.com/office/drawing/2014/main" id="{8E6E9E09-9BD6-4EC7-B3A7-05A4DA9E817D}"/>
                </a:ext>
              </a:extLst>
            </p:cNvPr>
            <p:cNvSpPr/>
            <p:nvPr/>
          </p:nvSpPr>
          <p:spPr>
            <a:xfrm>
              <a:off x="6202184"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8000"/>
              </a:schemeClr>
            </a:fillRef>
            <a:effectRef idx="3">
              <a:schemeClr val="accent1">
                <a:alpha val="90000"/>
                <a:hueOff val="0"/>
                <a:satOff val="0"/>
                <a:lumOff val="0"/>
                <a:alphaOff val="-8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8" name="TextBox 27">
              <a:extLst>
                <a:ext uri="{FF2B5EF4-FFF2-40B4-BE49-F238E27FC236}">
                  <a16:creationId xmlns:a16="http://schemas.microsoft.com/office/drawing/2014/main" id="{AABF8BD1-C484-43E5-B50C-059008096BAE}"/>
                </a:ext>
              </a:extLst>
            </p:cNvPr>
            <p:cNvSpPr txBox="1"/>
            <p:nvPr/>
          </p:nvSpPr>
          <p:spPr>
            <a:xfrm>
              <a:off x="8042103" y="1135735"/>
              <a:ext cx="2053402" cy="1077218"/>
            </a:xfrm>
            <a:prstGeom prst="rect">
              <a:avLst/>
            </a:prstGeom>
            <a:noFill/>
          </p:spPr>
          <p:txBody>
            <a:bodyPr wrap="square" rtlCol="0">
              <a:spAutoFit/>
            </a:bodyPr>
            <a:lstStyle/>
            <a:p>
              <a:r>
                <a:rPr lang="en-US" sz="3200" b="1" dirty="0"/>
                <a:t>Prime Location</a:t>
              </a:r>
            </a:p>
          </p:txBody>
        </p:sp>
      </p:grpSp>
      <p:grpSp>
        <p:nvGrpSpPr>
          <p:cNvPr id="9" name="Group 8">
            <a:extLst>
              <a:ext uri="{FF2B5EF4-FFF2-40B4-BE49-F238E27FC236}">
                <a16:creationId xmlns:a16="http://schemas.microsoft.com/office/drawing/2014/main" id="{5D9DA48D-3799-48CE-A9B3-6D7FCC6ABD89}"/>
              </a:ext>
            </a:extLst>
          </p:cNvPr>
          <p:cNvGrpSpPr/>
          <p:nvPr/>
        </p:nvGrpSpPr>
        <p:grpSpPr>
          <a:xfrm>
            <a:off x="5189086" y="2425572"/>
            <a:ext cx="5583908" cy="2006854"/>
            <a:chOff x="5189086" y="2425572"/>
            <a:chExt cx="5583908" cy="2006854"/>
          </a:xfrm>
        </p:grpSpPr>
        <p:sp>
          <p:nvSpPr>
            <p:cNvPr id="22" name="Freeform: Shape 21">
              <a:extLst>
                <a:ext uri="{FF2B5EF4-FFF2-40B4-BE49-F238E27FC236}">
                  <a16:creationId xmlns:a16="http://schemas.microsoft.com/office/drawing/2014/main" id="{34909403-BD0A-4B81-86F0-59C25A2E991E}"/>
                </a:ext>
              </a:extLst>
            </p:cNvPr>
            <p:cNvSpPr/>
            <p:nvPr/>
          </p:nvSpPr>
          <p:spPr>
            <a:xfrm>
              <a:off x="714139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16000"/>
              </a:schemeClr>
            </a:fillRef>
            <a:effectRef idx="3">
              <a:schemeClr val="accent1">
                <a:alpha val="90000"/>
                <a:hueOff val="0"/>
                <a:satOff val="0"/>
                <a:lumOff val="0"/>
                <a:alphaOff val="-16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3" name="Freeform: Shape 22">
              <a:extLst>
                <a:ext uri="{FF2B5EF4-FFF2-40B4-BE49-F238E27FC236}">
                  <a16:creationId xmlns:a16="http://schemas.microsoft.com/office/drawing/2014/main" id="{F37724A2-41DE-4AD7-820C-7C282B2D5DC3}"/>
                </a:ext>
              </a:extLst>
            </p:cNvPr>
            <p:cNvSpPr/>
            <p:nvPr/>
          </p:nvSpPr>
          <p:spPr>
            <a:xfrm>
              <a:off x="5189086" y="2826943"/>
              <a:ext cx="1745963" cy="1204112"/>
            </a:xfrm>
            <a:custGeom>
              <a:avLst/>
              <a:gdLst>
                <a:gd name="connsiteX0" fmla="*/ 0 w 1592715"/>
                <a:gd name="connsiteY0" fmla="*/ 0 h 1204112"/>
                <a:gd name="connsiteX1" fmla="*/ 1592715 w 1592715"/>
                <a:gd name="connsiteY1" fmla="*/ 0 h 1204112"/>
                <a:gd name="connsiteX2" fmla="*/ 1592715 w 1592715"/>
                <a:gd name="connsiteY2" fmla="*/ 1204112 h 1204112"/>
                <a:gd name="connsiteX3" fmla="*/ 0 w 1592715"/>
                <a:gd name="connsiteY3" fmla="*/ 1204112 h 1204112"/>
                <a:gd name="connsiteX4" fmla="*/ 0 w 1592715"/>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15" h="1204112">
                  <a:moveTo>
                    <a:pt x="0" y="0"/>
                  </a:moveTo>
                  <a:lnTo>
                    <a:pt x="1592715" y="0"/>
                  </a:lnTo>
                  <a:lnTo>
                    <a:pt x="1592715"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sz="2000" kern="1200" dirty="0"/>
                <a:t>Between 6.5% and 7.5%</a:t>
              </a:r>
            </a:p>
          </p:txBody>
        </p:sp>
        <p:sp>
          <p:nvSpPr>
            <p:cNvPr id="24" name="Freeform: Shape 23">
              <a:extLst>
                <a:ext uri="{FF2B5EF4-FFF2-40B4-BE49-F238E27FC236}">
                  <a16:creationId xmlns:a16="http://schemas.microsoft.com/office/drawing/2014/main" id="{404720C8-7F13-4C66-A504-B2C2D393E757}"/>
                </a:ext>
              </a:extLst>
            </p:cNvPr>
            <p:cNvSpPr/>
            <p:nvPr/>
          </p:nvSpPr>
          <p:spPr>
            <a:xfrm>
              <a:off x="902703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24000"/>
              </a:schemeClr>
            </a:fillRef>
            <a:effectRef idx="3">
              <a:schemeClr val="accent1">
                <a:alpha val="90000"/>
                <a:hueOff val="0"/>
                <a:satOff val="0"/>
                <a:lumOff val="0"/>
                <a:alphaOff val="-24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TextBox 28">
              <a:extLst>
                <a:ext uri="{FF2B5EF4-FFF2-40B4-BE49-F238E27FC236}">
                  <a16:creationId xmlns:a16="http://schemas.microsoft.com/office/drawing/2014/main" id="{4A25BE31-9206-431F-9E89-F07C42EF588D}"/>
                </a:ext>
              </a:extLst>
            </p:cNvPr>
            <p:cNvSpPr txBox="1"/>
            <p:nvPr/>
          </p:nvSpPr>
          <p:spPr>
            <a:xfrm>
              <a:off x="7141390" y="3136611"/>
              <a:ext cx="1745963" cy="584775"/>
            </a:xfrm>
            <a:prstGeom prst="rect">
              <a:avLst/>
            </a:prstGeom>
            <a:noFill/>
          </p:spPr>
          <p:txBody>
            <a:bodyPr wrap="square" rtlCol="0">
              <a:spAutoFit/>
            </a:bodyPr>
            <a:lstStyle/>
            <a:p>
              <a:pPr algn="ctr"/>
              <a:r>
                <a:rPr lang="en-US" sz="3200" b="1" dirty="0"/>
                <a:t>ABV</a:t>
              </a:r>
            </a:p>
          </p:txBody>
        </p:sp>
      </p:grpSp>
      <p:grpSp>
        <p:nvGrpSpPr>
          <p:cNvPr id="10" name="Group 9">
            <a:extLst>
              <a:ext uri="{FF2B5EF4-FFF2-40B4-BE49-F238E27FC236}">
                <a16:creationId xmlns:a16="http://schemas.microsoft.com/office/drawing/2014/main" id="{B26C6FEC-B5B9-41F9-88B2-E9E0DB070FDB}"/>
              </a:ext>
            </a:extLst>
          </p:cNvPr>
          <p:cNvGrpSpPr/>
          <p:nvPr/>
        </p:nvGrpSpPr>
        <p:grpSpPr>
          <a:xfrm>
            <a:off x="6202184" y="4128989"/>
            <a:ext cx="5669775" cy="2006854"/>
            <a:chOff x="6202184" y="4128989"/>
            <a:chExt cx="5669775" cy="2006854"/>
          </a:xfrm>
        </p:grpSpPr>
        <p:sp>
          <p:nvSpPr>
            <p:cNvPr id="25" name="Freeform: Shape 24">
              <a:extLst>
                <a:ext uri="{FF2B5EF4-FFF2-40B4-BE49-F238E27FC236}">
                  <a16:creationId xmlns:a16="http://schemas.microsoft.com/office/drawing/2014/main" id="{4253377D-2390-4414-91AC-C4F8B6E6C7F3}"/>
                </a:ext>
              </a:extLst>
            </p:cNvPr>
            <p:cNvSpPr/>
            <p:nvPr/>
          </p:nvSpPr>
          <p:spPr>
            <a:xfrm>
              <a:off x="8087823"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32000"/>
              </a:schemeClr>
            </a:fillRef>
            <a:effectRef idx="3">
              <a:schemeClr val="accent1">
                <a:alpha val="90000"/>
                <a:hueOff val="0"/>
                <a:satOff val="0"/>
                <a:lumOff val="0"/>
                <a:alphaOff val="-32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6" name="Freeform: Shape 25">
              <a:extLst>
                <a:ext uri="{FF2B5EF4-FFF2-40B4-BE49-F238E27FC236}">
                  <a16:creationId xmlns:a16="http://schemas.microsoft.com/office/drawing/2014/main" id="{BE64A3EA-2AE9-4C68-904E-E6F577A63805}"/>
                </a:ext>
              </a:extLst>
            </p:cNvPr>
            <p:cNvSpPr/>
            <p:nvPr/>
          </p:nvSpPr>
          <p:spPr>
            <a:xfrm>
              <a:off x="9973463" y="4530360"/>
              <a:ext cx="1898496" cy="1204112"/>
            </a:xfrm>
            <a:custGeom>
              <a:avLst/>
              <a:gdLst>
                <a:gd name="connsiteX0" fmla="*/ 0 w 1730733"/>
                <a:gd name="connsiteY0" fmla="*/ 0 h 1204112"/>
                <a:gd name="connsiteX1" fmla="*/ 1730733 w 1730733"/>
                <a:gd name="connsiteY1" fmla="*/ 0 h 1204112"/>
                <a:gd name="connsiteX2" fmla="*/ 1730733 w 1730733"/>
                <a:gd name="connsiteY2" fmla="*/ 1204112 h 1204112"/>
                <a:gd name="connsiteX3" fmla="*/ 0 w 1730733"/>
                <a:gd name="connsiteY3" fmla="*/ 1204112 h 1204112"/>
                <a:gd name="connsiteX4" fmla="*/ 0 w 1730733"/>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33" h="1204112">
                  <a:moveTo>
                    <a:pt x="0" y="0"/>
                  </a:moveTo>
                  <a:lnTo>
                    <a:pt x="1730733" y="0"/>
                  </a:lnTo>
                  <a:lnTo>
                    <a:pt x="1730733"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2000" kern="1200" dirty="0"/>
                <a:t>Between </a:t>
              </a:r>
              <a:r>
                <a:rPr lang="en-US" sz="2000" dirty="0"/>
                <a:t>5</a:t>
              </a:r>
              <a:r>
                <a:rPr lang="en-US" sz="2000" kern="1200" dirty="0"/>
                <a:t>0 and 60</a:t>
              </a:r>
            </a:p>
          </p:txBody>
        </p:sp>
        <p:sp>
          <p:nvSpPr>
            <p:cNvPr id="27" name="Freeform: Shape 26">
              <a:extLst>
                <a:ext uri="{FF2B5EF4-FFF2-40B4-BE49-F238E27FC236}">
                  <a16:creationId xmlns:a16="http://schemas.microsoft.com/office/drawing/2014/main" id="{019E719F-56EB-48D4-9360-94BE35F8D275}"/>
                </a:ext>
              </a:extLst>
            </p:cNvPr>
            <p:cNvSpPr/>
            <p:nvPr/>
          </p:nvSpPr>
          <p:spPr>
            <a:xfrm>
              <a:off x="6202184"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30" name="TextBox 29">
              <a:extLst>
                <a:ext uri="{FF2B5EF4-FFF2-40B4-BE49-F238E27FC236}">
                  <a16:creationId xmlns:a16="http://schemas.microsoft.com/office/drawing/2014/main" id="{F4E3794F-4EA1-457B-9A3F-45DA676A70E6}"/>
                </a:ext>
              </a:extLst>
            </p:cNvPr>
            <p:cNvSpPr txBox="1"/>
            <p:nvPr/>
          </p:nvSpPr>
          <p:spPr>
            <a:xfrm>
              <a:off x="8042103" y="4851077"/>
              <a:ext cx="1745963" cy="584775"/>
            </a:xfrm>
            <a:prstGeom prst="rect">
              <a:avLst/>
            </a:prstGeom>
            <a:noFill/>
          </p:spPr>
          <p:txBody>
            <a:bodyPr wrap="square" rtlCol="0">
              <a:spAutoFit/>
            </a:bodyPr>
            <a:lstStyle/>
            <a:p>
              <a:pPr algn="ctr"/>
              <a:r>
                <a:rPr lang="en-US" sz="3200" b="1" dirty="0"/>
                <a:t>IBU</a:t>
              </a:r>
            </a:p>
          </p:txBody>
        </p:sp>
      </p:grpSp>
      <p:sp>
        <p:nvSpPr>
          <p:cNvPr id="5" name="AutoShape 2" descr="Image result for beer">
            <a:extLst>
              <a:ext uri="{FF2B5EF4-FFF2-40B4-BE49-F238E27FC236}">
                <a16:creationId xmlns:a16="http://schemas.microsoft.com/office/drawing/2014/main" id="{623621F4-C9D5-4C0C-A0C9-7CABC8D070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eer">
            <a:extLst>
              <a:ext uri="{FF2B5EF4-FFF2-40B4-BE49-F238E27FC236}">
                <a16:creationId xmlns:a16="http://schemas.microsoft.com/office/drawing/2014/main" id="{E28ECAA6-1E37-4D2E-A9A6-4983259E3002}"/>
              </a:ext>
            </a:extLst>
          </p:cNvPr>
          <p:cNvSpPr>
            <a:spLocks noChangeAspect="1" noChangeArrowheads="1"/>
          </p:cNvSpPr>
          <p:nvPr/>
        </p:nvSpPr>
        <p:spPr bwMode="auto">
          <a:xfrm>
            <a:off x="3693957" y="3428999"/>
            <a:ext cx="2706843" cy="2706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2BC666F-074A-45C3-AC58-8594978B4FD9}"/>
              </a:ext>
            </a:extLst>
          </p:cNvPr>
          <p:cNvPicPr>
            <a:picLocks noChangeAspect="1"/>
          </p:cNvPicPr>
          <p:nvPr/>
        </p:nvPicPr>
        <p:blipFill>
          <a:blip r:embed="rId3"/>
          <a:stretch>
            <a:fillRect/>
          </a:stretch>
        </p:blipFill>
        <p:spPr>
          <a:xfrm>
            <a:off x="1090754" y="2330761"/>
            <a:ext cx="3159124" cy="3173227"/>
          </a:xfrm>
          <a:prstGeom prst="rect">
            <a:avLst/>
          </a:prstGeom>
        </p:spPr>
      </p:pic>
    </p:spTree>
    <p:extLst>
      <p:ext uri="{BB962C8B-B14F-4D97-AF65-F5344CB8AC3E}">
        <p14:creationId xmlns:p14="http://schemas.microsoft.com/office/powerpoint/2010/main" val="15681969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DBC1-7496-EB4C-B0B9-06D16E3F9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7909B-5AFD-694F-8FD2-01133DD9C460}"/>
              </a:ext>
            </a:extLst>
          </p:cNvPr>
          <p:cNvSpPr>
            <a:spLocks noGrp="1"/>
          </p:cNvSpPr>
          <p:nvPr>
            <p:ph idx="1"/>
          </p:nvPr>
        </p:nvSpPr>
        <p:spPr/>
        <p:txBody>
          <a:bodyPr/>
          <a:lstStyle/>
          <a:p>
            <a:endParaRPr lang="en-US"/>
          </a:p>
        </p:txBody>
      </p:sp>
      <p:pic>
        <p:nvPicPr>
          <p:cNvPr id="1026" name="Picture 2" descr="printable us maps us map states area map of the us map with states labeled">
            <a:extLst>
              <a:ext uri="{FF2B5EF4-FFF2-40B4-BE49-F238E27FC236}">
                <a16:creationId xmlns:a16="http://schemas.microsoft.com/office/drawing/2014/main" id="{97DC1B1E-F113-3248-B9E8-9DD0A86A5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114" y="112776"/>
            <a:ext cx="8347166" cy="6677733"/>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708B7E95-85BA-4D9B-AC55-317B0E589B8C}"/>
              </a:ext>
            </a:extLst>
          </p:cNvPr>
          <p:cNvSpPr/>
          <p:nvPr/>
        </p:nvSpPr>
        <p:spPr>
          <a:xfrm>
            <a:off x="3469212" y="379378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0FB3E0C-79E6-467F-8DCB-A3684DB618F4}"/>
              </a:ext>
            </a:extLst>
          </p:cNvPr>
          <p:cNvSpPr/>
          <p:nvPr/>
        </p:nvSpPr>
        <p:spPr>
          <a:xfrm>
            <a:off x="7576516" y="37701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0A9C3632-ADD9-48ED-B42E-A42BAEDA4116}"/>
              </a:ext>
            </a:extLst>
          </p:cNvPr>
          <p:cNvSpPr/>
          <p:nvPr/>
        </p:nvSpPr>
        <p:spPr>
          <a:xfrm>
            <a:off x="5830596" y="34290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62C8D9F9-3D81-4B26-842E-0D82CF0F0B47}"/>
              </a:ext>
            </a:extLst>
          </p:cNvPr>
          <p:cNvSpPr/>
          <p:nvPr/>
        </p:nvSpPr>
        <p:spPr>
          <a:xfrm>
            <a:off x="6533284" y="3949089"/>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46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54D1-3732-4AD8-BEA6-F52F5029BF22}"/>
              </a:ext>
            </a:extLst>
          </p:cNvPr>
          <p:cNvSpPr>
            <a:spLocks noGrp="1"/>
          </p:cNvSpPr>
          <p:nvPr>
            <p:ph type="title"/>
          </p:nvPr>
        </p:nvSpPr>
        <p:spPr>
          <a:xfrm>
            <a:off x="575163" y="988403"/>
            <a:ext cx="6150510" cy="320040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7" name="Graphic 6">
            <a:extLst>
              <a:ext uri="{FF2B5EF4-FFF2-40B4-BE49-F238E27FC236}">
                <a16:creationId xmlns:a16="http://schemas.microsoft.com/office/drawing/2014/main" id="{ACAAF5D7-299C-47E0-BF58-5B55CABE4E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25673" y="1168283"/>
            <a:ext cx="4521434" cy="45214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610375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CBEB-34F7-4AB3-83C8-A33C24B1BCDB}"/>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 for allowing us to partner with you</a:t>
            </a:r>
          </a:p>
        </p:txBody>
      </p:sp>
      <p:pic>
        <p:nvPicPr>
          <p:cNvPr id="6" name="Content Placeholder 5">
            <a:extLst>
              <a:ext uri="{FF2B5EF4-FFF2-40B4-BE49-F238E27FC236}">
                <a16:creationId xmlns:a16="http://schemas.microsoft.com/office/drawing/2014/main" id="{EF16F42C-88CE-4C70-A627-FAB179709721}"/>
              </a:ext>
            </a:extLst>
          </p:cNvPr>
          <p:cNvPicPr>
            <a:picLocks noGrp="1" noChangeAspect="1"/>
          </p:cNvPicPr>
          <p:nvPr>
            <p:ph idx="1"/>
          </p:nvPr>
        </p:nvPicPr>
        <p:blipFill>
          <a:blip r:embed="rId3"/>
          <a:stretch>
            <a:fillRect/>
          </a:stretch>
        </p:blipFill>
        <p:spPr>
          <a:xfrm>
            <a:off x="651017" y="620720"/>
            <a:ext cx="3967278" cy="56074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233488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8B2D-D08B-4186-A513-D0433FDECA2F}"/>
              </a:ext>
            </a:extLst>
          </p:cNvPr>
          <p:cNvSpPr>
            <a:spLocks noGrp="1"/>
          </p:cNvSpPr>
          <p:nvPr>
            <p:ph type="title"/>
          </p:nvPr>
        </p:nvSpPr>
        <p:spPr>
          <a:xfrm>
            <a:off x="164123" y="1430179"/>
            <a:ext cx="3798760" cy="3675908"/>
          </a:xfrm>
        </p:spPr>
        <p:txBody>
          <a:bodyPr anchor="ctr">
            <a:normAutofit/>
          </a:bodyPr>
          <a:lstStyle/>
          <a:p>
            <a:pPr algn="ctr"/>
            <a:r>
              <a:rPr lang="en-US" sz="3600" b="1" dirty="0"/>
              <a:t>The TAJAR, Inc Team:</a:t>
            </a:r>
          </a:p>
        </p:txBody>
      </p:sp>
      <p:sp>
        <p:nvSpPr>
          <p:cNvPr id="10" name="Rectangle 9">
            <a:extLst>
              <a:ext uri="{FF2B5EF4-FFF2-40B4-BE49-F238E27FC236}">
                <a16:creationId xmlns:a16="http://schemas.microsoft.com/office/drawing/2014/main" id="{2937621F-3E53-4946-844E-C51246BF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5A64FE9-0F66-460B-89A3-79E9789ED1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69DBA25F-9778-4AAE-BA46-C1D8CB68E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4C22FB27-E9E3-4B73-93D2-B3F0704A33C0}"/>
              </a:ext>
            </a:extLst>
          </p:cNvPr>
          <p:cNvSpPr/>
          <p:nvPr/>
        </p:nvSpPr>
        <p:spPr>
          <a:xfrm>
            <a:off x="5054375" y="9678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T</a:t>
            </a:r>
            <a:r>
              <a:rPr lang="en-US" sz="3500" kern="1200" dirty="0"/>
              <a:t>ori </a:t>
            </a:r>
            <a:r>
              <a:rPr lang="en-US" sz="3500" kern="1200" dirty="0" err="1"/>
              <a:t>Wheelis</a:t>
            </a:r>
            <a:endParaRPr lang="en-US" sz="3500" kern="1200" dirty="0"/>
          </a:p>
        </p:txBody>
      </p:sp>
      <p:sp>
        <p:nvSpPr>
          <p:cNvPr id="6" name="Freeform: Shape 5">
            <a:extLst>
              <a:ext uri="{FF2B5EF4-FFF2-40B4-BE49-F238E27FC236}">
                <a16:creationId xmlns:a16="http://schemas.microsoft.com/office/drawing/2014/main" id="{DB2A36B7-0823-445A-8A79-8FDED4F5FCE5}"/>
              </a:ext>
            </a:extLst>
          </p:cNvPr>
          <p:cNvSpPr/>
          <p:nvPr/>
        </p:nvSpPr>
        <p:spPr>
          <a:xfrm>
            <a:off x="5054375" y="190812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ndy Ho</a:t>
            </a:r>
          </a:p>
        </p:txBody>
      </p:sp>
      <p:sp>
        <p:nvSpPr>
          <p:cNvPr id="7" name="Freeform: Shape 6">
            <a:extLst>
              <a:ext uri="{FF2B5EF4-FFF2-40B4-BE49-F238E27FC236}">
                <a16:creationId xmlns:a16="http://schemas.microsoft.com/office/drawing/2014/main" id="{B417BCCD-A24C-44EF-AAA7-8AC2AAC9014C}"/>
              </a:ext>
            </a:extLst>
          </p:cNvPr>
          <p:cNvSpPr/>
          <p:nvPr/>
        </p:nvSpPr>
        <p:spPr>
          <a:xfrm>
            <a:off x="5054375" y="284839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J</a:t>
            </a:r>
            <a:r>
              <a:rPr lang="en-US" sz="3500" kern="1200" dirty="0"/>
              <a:t>odi Pafford</a:t>
            </a:r>
          </a:p>
        </p:txBody>
      </p:sp>
      <p:sp>
        <p:nvSpPr>
          <p:cNvPr id="8" name="Freeform: Shape 7">
            <a:extLst>
              <a:ext uri="{FF2B5EF4-FFF2-40B4-BE49-F238E27FC236}">
                <a16:creationId xmlns:a16="http://schemas.microsoft.com/office/drawing/2014/main" id="{D72348BA-B2C5-459C-9A85-AD8D4751C469}"/>
              </a:ext>
            </a:extLst>
          </p:cNvPr>
          <p:cNvSpPr/>
          <p:nvPr/>
        </p:nvSpPr>
        <p:spPr>
          <a:xfrm>
            <a:off x="5054375" y="378867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 Nguyen</a:t>
            </a:r>
          </a:p>
        </p:txBody>
      </p:sp>
      <p:sp>
        <p:nvSpPr>
          <p:cNvPr id="9" name="Freeform: Shape 8">
            <a:extLst>
              <a:ext uri="{FF2B5EF4-FFF2-40B4-BE49-F238E27FC236}">
                <a16:creationId xmlns:a16="http://schemas.microsoft.com/office/drawing/2014/main" id="{B8819A3F-05A8-482D-B967-3212FBEF5B1C}"/>
              </a:ext>
            </a:extLst>
          </p:cNvPr>
          <p:cNvSpPr/>
          <p:nvPr/>
        </p:nvSpPr>
        <p:spPr>
          <a:xfrm>
            <a:off x="5054375" y="47289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dirty="0" err="1">
                <a:solidFill>
                  <a:schemeClr val="bg2"/>
                </a:solidFill>
              </a:rPr>
              <a:t>R</a:t>
            </a:r>
            <a:r>
              <a:rPr lang="en-US" sz="3500" dirty="0" err="1"/>
              <a:t>ajat</a:t>
            </a:r>
            <a:r>
              <a:rPr lang="en-US" sz="3500" dirty="0"/>
              <a:t> </a:t>
            </a:r>
            <a:r>
              <a:rPr lang="en-US" sz="3500" dirty="0" err="1"/>
              <a:t>Chandna</a:t>
            </a:r>
            <a:endParaRPr lang="en-US" sz="3500" kern="1200" dirty="0"/>
          </a:p>
        </p:txBody>
      </p:sp>
    </p:spTree>
    <p:extLst>
      <p:ext uri="{BB962C8B-B14F-4D97-AF65-F5344CB8AC3E}">
        <p14:creationId xmlns:p14="http://schemas.microsoft.com/office/powerpoint/2010/main" val="36010459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643192" y="558800"/>
            <a:ext cx="3643674" cy="1202267"/>
          </a:xfrm>
        </p:spPr>
        <p:txBody>
          <a:bodyPr>
            <a:normAutofit/>
          </a:bodyPr>
          <a:lstStyle/>
          <a:p>
            <a:r>
              <a:rPr lang="en-US" sz="2800" b="1" dirty="0"/>
              <a:t>The Brewery File:</a:t>
            </a:r>
          </a:p>
        </p:txBody>
      </p:sp>
      <p:sp>
        <p:nvSpPr>
          <p:cNvPr id="3" name="Content Placeholder 2">
            <a:extLst>
              <a:ext uri="{FF2B5EF4-FFF2-40B4-BE49-F238E27FC236}">
                <a16:creationId xmlns:a16="http://schemas.microsoft.com/office/drawing/2014/main" id="{8AC3F072-879E-4EF4-8E93-7016150C01B8}"/>
              </a:ext>
            </a:extLst>
          </p:cNvPr>
          <p:cNvSpPr>
            <a:spLocks noGrp="1"/>
          </p:cNvSpPr>
          <p:nvPr>
            <p:ph idx="1"/>
          </p:nvPr>
        </p:nvSpPr>
        <p:spPr>
          <a:xfrm>
            <a:off x="643192" y="1498119"/>
            <a:ext cx="3761846" cy="5015647"/>
          </a:xfrm>
        </p:spPr>
        <p:txBody>
          <a:bodyPr>
            <a:normAutofit/>
          </a:bodyPr>
          <a:lstStyle/>
          <a:p>
            <a:r>
              <a:rPr lang="en-US" sz="1800" dirty="0"/>
              <a:t>Original Has 558 Brewery Records</a:t>
            </a:r>
          </a:p>
          <a:p>
            <a:r>
              <a:rPr lang="en-US" sz="1800" dirty="0"/>
              <a:t>Importance of Data Integrity</a:t>
            </a:r>
          </a:p>
          <a:p>
            <a:pPr lvl="1"/>
            <a:r>
              <a:rPr lang="en-US" sz="1600" dirty="0"/>
              <a:t>Correcting records without sacrificing Data Set integrity</a:t>
            </a:r>
          </a:p>
          <a:p>
            <a:r>
              <a:rPr lang="en-US" sz="1800" dirty="0"/>
              <a:t>Double Sweep to Clean   </a:t>
            </a:r>
          </a:p>
          <a:p>
            <a:pPr lvl="1"/>
            <a:r>
              <a:rPr lang="en-US" sz="1600" dirty="0"/>
              <a:t>Method of starting with State, City, Brewery Name &amp; back to State</a:t>
            </a:r>
          </a:p>
          <a:p>
            <a:r>
              <a:rPr lang="en-US" sz="1800" dirty="0"/>
              <a:t>Nothing Falls through the Cracks</a:t>
            </a:r>
          </a:p>
          <a:p>
            <a:pPr lvl="1"/>
            <a:r>
              <a:rPr lang="en-US" sz="1600" dirty="0"/>
              <a:t>custom discovery loop to identify potential data issues</a:t>
            </a:r>
          </a:p>
          <a:p>
            <a:pPr marL="0" indent="0">
              <a:buNone/>
            </a:pPr>
            <a:endParaRPr lang="en-US" sz="1800" dirty="0"/>
          </a:p>
        </p:txBody>
      </p:sp>
      <p:pic>
        <p:nvPicPr>
          <p:cNvPr id="6" name="Picture 5" descr="A picture containing building, outdoor, road, ground&#10;&#10;Description generated with very high confidence">
            <a:extLst>
              <a:ext uri="{FF2B5EF4-FFF2-40B4-BE49-F238E27FC236}">
                <a16:creationId xmlns:a16="http://schemas.microsoft.com/office/drawing/2014/main" id="{C8AEFEBA-FE32-48AC-8A52-5A307975CFC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5750" r="2" b="2"/>
          <a:stretch/>
        </p:blipFill>
        <p:spPr>
          <a:xfrm>
            <a:off x="5984224" y="558800"/>
            <a:ext cx="5383863" cy="344714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TextBox 3"/>
          <p:cNvSpPr txBox="1"/>
          <p:nvPr/>
        </p:nvSpPr>
        <p:spPr>
          <a:xfrm>
            <a:off x="5755624" y="4005942"/>
            <a:ext cx="6331601" cy="2893100"/>
          </a:xfrm>
          <a:prstGeom prst="rect">
            <a:avLst/>
          </a:prstGeom>
          <a:noFill/>
        </p:spPr>
        <p:txBody>
          <a:bodyPr wrap="square" rtlCol="0">
            <a:spAutoFit/>
          </a:bodyPr>
          <a:lstStyle/>
          <a:p>
            <a:pPr algn="ctr"/>
            <a:r>
              <a:rPr lang="en-US" sz="2000" b="1" u="sng" dirty="0">
                <a:solidFill>
                  <a:schemeClr val="accent1">
                    <a:lumMod val="75000"/>
                  </a:schemeClr>
                </a:solidFill>
              </a:rPr>
              <a:t>Correction Examples</a:t>
            </a:r>
          </a:p>
          <a:p>
            <a:r>
              <a:rPr lang="en-US" dirty="0"/>
              <a:t>		  St. Paul/St Paul 	 </a:t>
            </a:r>
            <a:r>
              <a:rPr lang="en-US" dirty="0">
                <a:sym typeface="Wingdings"/>
              </a:rPr>
              <a:t> Saint Paul</a:t>
            </a:r>
          </a:p>
          <a:p>
            <a:r>
              <a:rPr lang="en-US" dirty="0" err="1">
                <a:sym typeface="Wingdings"/>
              </a:rPr>
              <a:t>Menominie</a:t>
            </a:r>
            <a:r>
              <a:rPr lang="en-US" dirty="0">
                <a:sym typeface="Wingdings"/>
              </a:rPr>
              <a:t>/Menominee   Menomonie</a:t>
            </a:r>
          </a:p>
          <a:p>
            <a:endParaRPr lang="en-US" dirty="0">
              <a:sym typeface="Wingdings"/>
            </a:endParaRPr>
          </a:p>
          <a:p>
            <a:r>
              <a:rPr lang="en-US" dirty="0">
                <a:sym typeface="Wingdings"/>
              </a:rPr>
              <a:t>		Marquette, MA 	 </a:t>
            </a:r>
            <a:r>
              <a:rPr lang="en-US">
                <a:sym typeface="Wingdings"/>
              </a:rPr>
              <a:t> Marquette</a:t>
            </a:r>
            <a:r>
              <a:rPr lang="en-US" dirty="0">
                <a:sym typeface="Wingdings"/>
              </a:rPr>
              <a:t>, MI</a:t>
            </a:r>
          </a:p>
          <a:p>
            <a:endParaRPr lang="en-US" dirty="0">
              <a:sym typeface="Wingdings"/>
            </a:endParaRPr>
          </a:p>
          <a:p>
            <a:r>
              <a:rPr lang="en-US" dirty="0">
                <a:sym typeface="Wingdings"/>
              </a:rPr>
              <a:t>	   Against The Grain	  Against the Grain</a:t>
            </a:r>
          </a:p>
          <a:p>
            <a:r>
              <a:rPr lang="en-US" dirty="0">
                <a:sym typeface="Wingdings"/>
              </a:rPr>
              <a:t>	        Angry Minnow     Angry Minnow Brewing 							     Company</a:t>
            </a:r>
          </a:p>
          <a:p>
            <a:endParaRPr lang="en-US" dirty="0"/>
          </a:p>
        </p:txBody>
      </p:sp>
    </p:spTree>
    <p:extLst>
      <p:ext uri="{BB962C8B-B14F-4D97-AF65-F5344CB8AC3E}">
        <p14:creationId xmlns:p14="http://schemas.microsoft.com/office/powerpoint/2010/main" val="22109324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a16="http://schemas.microsoft.com/office/drawing/2014/main" id="{FC63C61B-D9E0-4F3E-9911-8F2B661DDD9B}"/>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6199" b="3801"/>
          <a:stretch/>
        </p:blipFill>
        <p:spPr>
          <a:xfrm>
            <a:off x="0" y="10"/>
            <a:ext cx="12342802" cy="6857990"/>
          </a:xfrm>
          <a:prstGeom prst="rect">
            <a:avLst/>
          </a:prstGeom>
        </p:spPr>
      </p:pic>
      <p:sp>
        <p:nvSpPr>
          <p:cNvPr id="2" name="Title 1">
            <a:extLst>
              <a:ext uri="{FF2B5EF4-FFF2-40B4-BE49-F238E27FC236}">
                <a16:creationId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The Beers File:</a:t>
            </a:r>
          </a:p>
        </p:txBody>
      </p:sp>
      <p:sp>
        <p:nvSpPr>
          <p:cNvPr id="5" name="Content Placeholder 2">
            <a:extLst>
              <a:ext uri="{FF2B5EF4-FFF2-40B4-BE49-F238E27FC236}">
                <a16:creationId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Original file has 2,410 lines of data</a:t>
            </a:r>
          </a:p>
          <a:p>
            <a:r>
              <a:rPr lang="en-US" sz="2400" dirty="0"/>
              <a:t>Removal of obvious duplicates</a:t>
            </a:r>
          </a:p>
          <a:p>
            <a:r>
              <a:rPr lang="en-US" sz="2400" dirty="0"/>
              <a:t>Search beginning and ending strings</a:t>
            </a:r>
          </a:p>
          <a:p>
            <a:r>
              <a:rPr lang="en-US" sz="2400" dirty="0"/>
              <a:t>Kept beers with different ending strings (i.e. 2010, 2008)</a:t>
            </a:r>
          </a:p>
          <a:p>
            <a:r>
              <a:rPr lang="en-US" sz="2400" dirty="0"/>
              <a:t>Prepare File for Merging</a:t>
            </a:r>
          </a:p>
          <a:p>
            <a:r>
              <a:rPr lang="en-US" sz="2400" dirty="0"/>
              <a:t>Final File, </a:t>
            </a:r>
            <a:r>
              <a:rPr lang="en-US" sz="2400" i="1" dirty="0" err="1"/>
              <a:t>CleanedBeerData</a:t>
            </a:r>
            <a:r>
              <a:rPr lang="en-US" sz="2400" dirty="0"/>
              <a:t>, used to merge, contains 2,366 different types of beer</a:t>
            </a:r>
          </a:p>
        </p:txBody>
      </p:sp>
      <p:sp>
        <p:nvSpPr>
          <p:cNvPr id="9" name="TextBox 8">
            <a:extLst>
              <a:ext uri="{FF2B5EF4-FFF2-40B4-BE49-F238E27FC236}">
                <a16:creationId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elgourmeturbano.blogspot.com.ar/2015/05/7-mitos-sobre-la-cerveza-son-desmentido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7050021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98FD-15BD-4784-BDD7-7118D22DFE8A}"/>
              </a:ext>
            </a:extLst>
          </p:cNvPr>
          <p:cNvSpPr>
            <a:spLocks noGrp="1"/>
          </p:cNvSpPr>
          <p:nvPr>
            <p:ph type="title"/>
          </p:nvPr>
        </p:nvSpPr>
        <p:spPr>
          <a:xfrm>
            <a:off x="1141410" y="609601"/>
            <a:ext cx="3549121" cy="1371600"/>
          </a:xfrm>
        </p:spPr>
        <p:txBody>
          <a:bodyPr/>
          <a:lstStyle/>
          <a:p>
            <a:r>
              <a:rPr lang="en-US" b="1" dirty="0"/>
              <a:t>Organization and Structure of the  </a:t>
            </a:r>
            <a:r>
              <a:rPr lang="en-US" b="1" dirty="0" err="1"/>
              <a:t>masterfile</a:t>
            </a:r>
            <a:endParaRPr lang="en-US" b="1" dirty="0"/>
          </a:p>
        </p:txBody>
      </p:sp>
      <p:sp>
        <p:nvSpPr>
          <p:cNvPr id="3" name="Content Placeholder 2">
            <a:extLst>
              <a:ext uri="{FF2B5EF4-FFF2-40B4-BE49-F238E27FC236}">
                <a16:creationId xmlns:a16="http://schemas.microsoft.com/office/drawing/2014/main" id="{9B596D15-0A78-4106-B255-DA58AD4EEF81}"/>
              </a:ext>
            </a:extLst>
          </p:cNvPr>
          <p:cNvSpPr>
            <a:spLocks noGrp="1"/>
          </p:cNvSpPr>
          <p:nvPr>
            <p:ph type="body" sz="half" idx="2"/>
          </p:nvPr>
        </p:nvSpPr>
        <p:spPr>
          <a:xfrm>
            <a:off x="632260" y="2104767"/>
            <a:ext cx="4508152" cy="4143632"/>
          </a:xfrm>
        </p:spPr>
        <p:txBody>
          <a:bodyPr>
            <a:normAutofit/>
          </a:bodyPr>
          <a:lstStyle/>
          <a:p>
            <a:pPr marL="342900" indent="-342900">
              <a:buFont typeface="Arial" charset="0"/>
              <a:buChar char="•"/>
            </a:pPr>
            <a:r>
              <a:rPr lang="en-US" sz="2800" dirty="0"/>
              <a:t>Summary:</a:t>
            </a:r>
          </a:p>
          <a:p>
            <a:pPr marL="800100" lvl="1" indent="-342900">
              <a:buFont typeface="Arial" charset="0"/>
              <a:buChar char="•"/>
            </a:pPr>
            <a:r>
              <a:rPr lang="en-US" sz="2800" dirty="0"/>
              <a:t>2366 Unique Beers</a:t>
            </a:r>
          </a:p>
          <a:p>
            <a:pPr marL="800100" lvl="1" indent="-342900">
              <a:buFont typeface="Arial" charset="0"/>
              <a:buChar char="•"/>
            </a:pPr>
            <a:r>
              <a:rPr lang="en-US" sz="2800" dirty="0"/>
              <a:t>382 Cities</a:t>
            </a:r>
          </a:p>
          <a:p>
            <a:pPr marL="800100" lvl="1" indent="-342900">
              <a:buFont typeface="Arial" charset="0"/>
              <a:buChar char="•"/>
            </a:pPr>
            <a:r>
              <a:rPr lang="en-US" sz="2800" dirty="0"/>
              <a:t>50 States (plus 1 District)</a:t>
            </a:r>
          </a:p>
          <a:p>
            <a:pPr marL="342900" indent="-342900">
              <a:buFont typeface="Arial" charset="0"/>
              <a:buChar char="•"/>
            </a:pPr>
            <a:r>
              <a:rPr lang="en-US" sz="2800" dirty="0"/>
              <a:t>Variables:</a:t>
            </a:r>
          </a:p>
          <a:p>
            <a:pPr marL="800100" lvl="1" indent="-342900">
              <a:buFont typeface="Arial" charset="0"/>
              <a:buChar char="•"/>
            </a:pPr>
            <a:r>
              <a:rPr lang="en-US" sz="2800" dirty="0"/>
              <a:t>10 Variables</a:t>
            </a:r>
          </a:p>
          <a:p>
            <a:endParaRPr lang="en-US" sz="2000" dirty="0"/>
          </a:p>
        </p:txBody>
      </p:sp>
      <p:pic>
        <p:nvPicPr>
          <p:cNvPr id="5" name="Picture 4"/>
          <p:cNvPicPr>
            <a:picLocks noChangeAspect="1"/>
          </p:cNvPicPr>
          <p:nvPr/>
        </p:nvPicPr>
        <p:blipFill>
          <a:blip r:embed="rId3"/>
          <a:stretch>
            <a:fillRect/>
          </a:stretch>
        </p:blipFill>
        <p:spPr>
          <a:xfrm>
            <a:off x="4917989" y="4286416"/>
            <a:ext cx="2642670" cy="2336805"/>
          </a:xfrm>
          <a:prstGeom prst="rect">
            <a:avLst/>
          </a:prstGeom>
        </p:spPr>
      </p:pic>
      <p:pic>
        <p:nvPicPr>
          <p:cNvPr id="7" name="Picture 6"/>
          <p:cNvPicPr>
            <a:picLocks noChangeAspect="1"/>
          </p:cNvPicPr>
          <p:nvPr/>
        </p:nvPicPr>
        <p:blipFill>
          <a:blip r:embed="rId4"/>
          <a:stretch>
            <a:fillRect/>
          </a:stretch>
        </p:blipFill>
        <p:spPr>
          <a:xfrm>
            <a:off x="4963800" y="938685"/>
            <a:ext cx="2596859" cy="1606807"/>
          </a:xfrm>
          <a:prstGeom prst="rect">
            <a:avLst/>
          </a:prstGeom>
        </p:spPr>
      </p:pic>
      <p:pic>
        <p:nvPicPr>
          <p:cNvPr id="9" name="Picture 8"/>
          <p:cNvPicPr>
            <a:picLocks noChangeAspect="1"/>
          </p:cNvPicPr>
          <p:nvPr/>
        </p:nvPicPr>
        <p:blipFill>
          <a:blip r:embed="rId5"/>
          <a:stretch>
            <a:fillRect/>
          </a:stretch>
        </p:blipFill>
        <p:spPr>
          <a:xfrm>
            <a:off x="8078239" y="4094206"/>
            <a:ext cx="3481501" cy="2529015"/>
          </a:xfrm>
          <a:prstGeom prst="rect">
            <a:avLst/>
          </a:prstGeom>
        </p:spPr>
      </p:pic>
      <p:pic>
        <p:nvPicPr>
          <p:cNvPr id="12" name="Picture 11"/>
          <p:cNvPicPr>
            <a:picLocks noChangeAspect="1"/>
          </p:cNvPicPr>
          <p:nvPr/>
        </p:nvPicPr>
        <p:blipFill>
          <a:blip r:embed="rId6"/>
          <a:stretch>
            <a:fillRect/>
          </a:stretch>
        </p:blipFill>
        <p:spPr>
          <a:xfrm>
            <a:off x="8078238" y="938685"/>
            <a:ext cx="3481501" cy="2607739"/>
          </a:xfrm>
          <a:prstGeom prst="rect">
            <a:avLst/>
          </a:prstGeom>
        </p:spPr>
      </p:pic>
    </p:spTree>
    <p:extLst>
      <p:ext uri="{BB962C8B-B14F-4D97-AF65-F5344CB8AC3E}">
        <p14:creationId xmlns:p14="http://schemas.microsoft.com/office/powerpoint/2010/main" val="30538496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083-F876-4D6B-83B4-4532B254676D}"/>
              </a:ext>
            </a:extLst>
          </p:cNvPr>
          <p:cNvSpPr>
            <a:spLocks noGrp="1"/>
          </p:cNvSpPr>
          <p:nvPr>
            <p:ph type="title"/>
          </p:nvPr>
        </p:nvSpPr>
        <p:spPr>
          <a:xfrm>
            <a:off x="1091986" y="251254"/>
            <a:ext cx="9905998" cy="1905000"/>
          </a:xfrm>
        </p:spPr>
        <p:txBody>
          <a:bodyPr/>
          <a:lstStyle/>
          <a:p>
            <a:r>
              <a:rPr lang="en-US" b="1" dirty="0"/>
              <a:t>Further Discoveries: Any missing Values?</a:t>
            </a:r>
          </a:p>
        </p:txBody>
      </p:sp>
      <p:sp>
        <p:nvSpPr>
          <p:cNvPr id="5" name="Content Placeholder 4">
            <a:extLst>
              <a:ext uri="{FF2B5EF4-FFF2-40B4-BE49-F238E27FC236}">
                <a16:creationId xmlns:a16="http://schemas.microsoft.com/office/drawing/2014/main" id="{F585836D-7136-4A75-9F89-30C548E651CB}"/>
              </a:ext>
            </a:extLst>
          </p:cNvPr>
          <p:cNvSpPr>
            <a:spLocks noGrp="1"/>
          </p:cNvSpPr>
          <p:nvPr>
            <p:ph idx="1"/>
          </p:nvPr>
        </p:nvSpPr>
        <p:spPr>
          <a:xfrm>
            <a:off x="1656142" y="4052920"/>
            <a:ext cx="2963417" cy="1860721"/>
          </a:xfrm>
        </p:spPr>
        <p:txBody>
          <a:bodyPr>
            <a:normAutofit fontScale="92500" lnSpcReduction="20000"/>
          </a:bodyPr>
          <a:lstStyle/>
          <a:p>
            <a:r>
              <a:rPr lang="en-US" dirty="0"/>
              <a:t>Beer Name</a:t>
            </a:r>
          </a:p>
          <a:p>
            <a:r>
              <a:rPr lang="en-US" dirty="0"/>
              <a:t>Brewery Name</a:t>
            </a:r>
          </a:p>
          <a:p>
            <a:r>
              <a:rPr lang="en-US" dirty="0"/>
              <a:t>Ounces</a:t>
            </a:r>
          </a:p>
          <a:p>
            <a:r>
              <a:rPr lang="en-US" dirty="0"/>
              <a:t>City</a:t>
            </a:r>
          </a:p>
          <a:p>
            <a:r>
              <a:rPr lang="en-US" dirty="0"/>
              <a:t>State</a:t>
            </a:r>
          </a:p>
        </p:txBody>
      </p:sp>
      <p:pic>
        <p:nvPicPr>
          <p:cNvPr id="10" name="Picture 9"/>
          <p:cNvPicPr>
            <a:picLocks noChangeAspect="1"/>
          </p:cNvPicPr>
          <p:nvPr/>
        </p:nvPicPr>
        <p:blipFill>
          <a:blip r:embed="rId3"/>
          <a:stretch>
            <a:fillRect/>
          </a:stretch>
        </p:blipFill>
        <p:spPr>
          <a:xfrm>
            <a:off x="3710307" y="1939754"/>
            <a:ext cx="6578600" cy="1143000"/>
          </a:xfrm>
          <a:prstGeom prst="rect">
            <a:avLst/>
          </a:prstGeom>
        </p:spPr>
      </p:pic>
      <p:pic>
        <p:nvPicPr>
          <p:cNvPr id="13" name="Picture 12"/>
          <p:cNvPicPr>
            <a:picLocks noChangeAspect="1"/>
          </p:cNvPicPr>
          <p:nvPr/>
        </p:nvPicPr>
        <p:blipFill>
          <a:blip r:embed="rId4"/>
          <a:stretch>
            <a:fillRect/>
          </a:stretch>
        </p:blipFill>
        <p:spPr>
          <a:xfrm>
            <a:off x="4287037" y="4052920"/>
            <a:ext cx="1612786" cy="1612786"/>
          </a:xfrm>
          <a:prstGeom prst="rect">
            <a:avLst/>
          </a:prstGeom>
        </p:spPr>
      </p:pic>
      <p:sp>
        <p:nvSpPr>
          <p:cNvPr id="15" name="Content Placeholder 4">
            <a:extLst>
              <a:ext uri="{FF2B5EF4-FFF2-40B4-BE49-F238E27FC236}">
                <a16:creationId xmlns:a16="http://schemas.microsoft.com/office/drawing/2014/main" id="{F585836D-7136-4A75-9F89-30C548E651CB}"/>
              </a:ext>
            </a:extLst>
          </p:cNvPr>
          <p:cNvSpPr txBox="1">
            <a:spLocks/>
          </p:cNvSpPr>
          <p:nvPr/>
        </p:nvSpPr>
        <p:spPr>
          <a:xfrm>
            <a:off x="1656142" y="1843732"/>
            <a:ext cx="2630895" cy="1752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STYLE: 5</a:t>
            </a:r>
          </a:p>
          <a:p>
            <a:r>
              <a:rPr lang="en-US" dirty="0"/>
              <a:t>ABV: 62</a:t>
            </a:r>
          </a:p>
          <a:p>
            <a:r>
              <a:rPr lang="en-US" dirty="0"/>
              <a:t>IBU: 997</a:t>
            </a:r>
          </a:p>
          <a:p>
            <a:endParaRPr lang="en-US" dirty="0"/>
          </a:p>
        </p:txBody>
      </p:sp>
    </p:spTree>
    <p:extLst>
      <p:ext uri="{BB962C8B-B14F-4D97-AF65-F5344CB8AC3E}">
        <p14:creationId xmlns:p14="http://schemas.microsoft.com/office/powerpoint/2010/main" val="7976362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7"/>
          <a:stretch>
            <a:fillRect/>
          </a:stretch>
        </p:blipFill>
        <p:spPr>
          <a:xfrm>
            <a:off x="2550695" y="1179038"/>
            <a:ext cx="7386401" cy="5233793"/>
          </a:xfrm>
          <a:prstGeom prst="rect">
            <a:avLst/>
          </a:prstGeom>
        </p:spPr>
      </p:pic>
    </p:spTree>
    <p:extLst>
      <p:ext uri="{BB962C8B-B14F-4D97-AF65-F5344CB8AC3E}">
        <p14:creationId xmlns:p14="http://schemas.microsoft.com/office/powerpoint/2010/main" val="2244733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a16="http://schemas.microsoft.com/office/drawing/2014/main" id="{590B45A6-CD21-4952-AEF4-35EEDEF5122F}"/>
              </a:ext>
            </a:extLst>
          </p:cNvPr>
          <p:cNvPicPr>
            <a:picLocks noChangeAspect="1"/>
          </p:cNvPicPr>
          <p:nvPr/>
        </p:nvPicPr>
        <p:blipFill>
          <a:blip r:embed="rId7"/>
          <a:stretch>
            <a:fillRect/>
          </a:stretch>
        </p:blipFill>
        <p:spPr>
          <a:xfrm>
            <a:off x="0" y="33337"/>
            <a:ext cx="12191980" cy="6791326"/>
          </a:xfrm>
          <a:prstGeom prst="rect">
            <a:avLst/>
          </a:prstGeom>
        </p:spPr>
      </p:pic>
      <p:cxnSp>
        <p:nvCxnSpPr>
          <p:cNvPr id="4" name="Straight Connector 3">
            <a:extLst>
              <a:ext uri="{FF2B5EF4-FFF2-40B4-BE49-F238E27FC236}">
                <a16:creationId xmlns:a16="http://schemas.microsoft.com/office/drawing/2014/main" id="{87CB2EDC-2EE5-4DAB-A1A8-07EA4FA1E33F}"/>
              </a:ext>
            </a:extLst>
          </p:cNvPr>
          <p:cNvCxnSpPr/>
          <p:nvPr/>
        </p:nvCxnSpPr>
        <p:spPr>
          <a:xfrm flipV="1">
            <a:off x="3627620" y="0"/>
            <a:ext cx="0" cy="6071016"/>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2DEA81C-470A-49D9-B4BF-DF4FA2EC998A}"/>
              </a:ext>
            </a:extLst>
          </p:cNvPr>
          <p:cNvCxnSpPr>
            <a:cxnSpLocks/>
          </p:cNvCxnSpPr>
          <p:nvPr/>
        </p:nvCxnSpPr>
        <p:spPr>
          <a:xfrm>
            <a:off x="539648" y="4047344"/>
            <a:ext cx="10867867" cy="0"/>
          </a:xfrm>
          <a:prstGeom prst="line">
            <a:avLst/>
          </a:prstGeom>
          <a:ln w="76200"/>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872B7AA6-0B31-404D-BD00-82BC65D2F929}"/>
              </a:ext>
            </a:extLst>
          </p:cNvPr>
          <p:cNvSpPr/>
          <p:nvPr/>
        </p:nvSpPr>
        <p:spPr>
          <a:xfrm>
            <a:off x="344779" y="122398"/>
            <a:ext cx="3282822" cy="3864986"/>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88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2229</TotalTime>
  <Words>3383</Words>
  <Application>Microsoft Office PowerPoint</Application>
  <PresentationFormat>Widescreen</PresentationFormat>
  <Paragraphs>251</Paragraphs>
  <Slides>25</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vt:lpstr>
      <vt:lpstr>Mesh</vt:lpstr>
      <vt:lpstr>Trends and climate of US Breweries</vt:lpstr>
      <vt:lpstr>Agenda </vt:lpstr>
      <vt:lpstr>The TAJAR, Inc Team:</vt:lpstr>
      <vt:lpstr>The Brewery File:</vt:lpstr>
      <vt:lpstr>The Beers File:</vt:lpstr>
      <vt:lpstr>Organization and Structure of the  masterfile</vt:lpstr>
      <vt:lpstr>Further Discoveries: Any missing Values?</vt:lpstr>
      <vt:lpstr>US Brewery Locations</vt:lpstr>
      <vt:lpstr>US Brewery Locations</vt:lpstr>
      <vt:lpstr>US Brewery Locations</vt:lpstr>
      <vt:lpstr>Maximum ABV BEER</vt:lpstr>
      <vt:lpstr>Rankings of Highest ABV per State</vt:lpstr>
      <vt:lpstr>Most Bitter BEER (IBU)</vt:lpstr>
      <vt:lpstr>Rankings of Highest IBU per State</vt:lpstr>
      <vt:lpstr>General ABV Statistics</vt:lpstr>
      <vt:lpstr>Median International Bitterness Units by State</vt:lpstr>
      <vt:lpstr>Median Alcohol Content by State</vt:lpstr>
      <vt:lpstr>Median IBU’s per state</vt:lpstr>
      <vt:lpstr>Median ABV’s per state</vt:lpstr>
      <vt:lpstr>Median IBU and ABV’s per state</vt:lpstr>
      <vt:lpstr>IBU vs ABV Relationship?</vt:lpstr>
      <vt:lpstr>Conclusions</vt:lpstr>
      <vt:lpstr>PowerPoint Presentation</vt:lpstr>
      <vt:lpstr>Questions?</vt:lpstr>
      <vt:lpstr>Thank You for allowing us to partner with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Beer</dc:title>
  <dc:creator>Jodi Pafford</dc:creator>
  <cp:lastModifiedBy>Jodi Pafford</cp:lastModifiedBy>
  <cp:revision>62</cp:revision>
  <dcterms:created xsi:type="dcterms:W3CDTF">2018-06-20T02:52:10Z</dcterms:created>
  <dcterms:modified xsi:type="dcterms:W3CDTF">2018-06-26T23:43:34Z</dcterms:modified>
</cp:coreProperties>
</file>